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64" r:id="rId3"/>
    <p:sldId id="300" r:id="rId4"/>
    <p:sldId id="283" r:id="rId5"/>
    <p:sldId id="281" r:id="rId6"/>
    <p:sldId id="259" r:id="rId7"/>
    <p:sldId id="282" r:id="rId8"/>
    <p:sldId id="301" r:id="rId9"/>
    <p:sldId id="284" r:id="rId10"/>
    <p:sldId id="285" r:id="rId11"/>
    <p:sldId id="286" r:id="rId12"/>
    <p:sldId id="303" r:id="rId13"/>
    <p:sldId id="287" r:id="rId14"/>
    <p:sldId id="293" r:id="rId15"/>
    <p:sldId id="296" r:id="rId16"/>
    <p:sldId id="297" r:id="rId17"/>
    <p:sldId id="298" r:id="rId18"/>
    <p:sldId id="299" r:id="rId19"/>
    <p:sldId id="288" r:id="rId20"/>
    <p:sldId id="289" r:id="rId21"/>
    <p:sldId id="291" r:id="rId22"/>
    <p:sldId id="290" r:id="rId23"/>
    <p:sldId id="292" r:id="rId24"/>
    <p:sldId id="302" r:id="rId25"/>
    <p:sldId id="261"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098" y="66"/>
      </p:cViewPr>
      <p:guideLst>
        <p:guide orient="horz" pos="2160"/>
        <p:guide pos="2880"/>
      </p:guideLst>
    </p:cSldViewPr>
  </p:slideViewPr>
  <p:notesTextViewPr>
    <p:cViewPr>
      <p:scale>
        <a:sx n="1" d="1"/>
        <a:sy n="1" d="1"/>
      </p:scale>
      <p:origin x="0" y="0"/>
    </p:cViewPr>
  </p:notesTextViewPr>
  <p:sorterViewPr>
    <p:cViewPr>
      <p:scale>
        <a:sx n="100" d="100"/>
        <a:sy n="100" d="100"/>
      </p:scale>
      <p:origin x="0" y="-294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4B3E92-EF5B-4E01-BF3C-B45B8F3DAEF1}"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US"/>
        </a:p>
      </dgm:t>
    </dgm:pt>
    <dgm:pt modelId="{BCA318E2-F818-42E7-8609-6F77130B841A}">
      <dgm:prSet phldrT="[Text]" custT="1"/>
      <dgm:spPr/>
      <dgm:t>
        <a:bodyPr/>
        <a:lstStyle/>
        <a:p>
          <a:pPr algn="ctr"/>
          <a:r>
            <a:rPr lang="ar-KW" sz="1800" dirty="0" smtClean="0">
              <a:solidFill>
                <a:schemeClr val="tx2"/>
              </a:solidFill>
              <a:cs typeface="mohammad bold art 1" pitchFamily="2" charset="-78"/>
            </a:rPr>
            <a:t>بنك الكويت المركزي</a:t>
          </a:r>
        </a:p>
        <a:p>
          <a:pPr algn="ctr"/>
          <a:r>
            <a:rPr lang="ar-KW" sz="1800" dirty="0" smtClean="0">
              <a:solidFill>
                <a:schemeClr val="tx2"/>
              </a:solidFill>
              <a:cs typeface="mohammad bold art 1" pitchFamily="2" charset="-78"/>
            </a:rPr>
            <a:t>قبل عام 2005</a:t>
          </a:r>
          <a:endParaRPr lang="en-US" sz="1800" dirty="0">
            <a:solidFill>
              <a:schemeClr val="tx2"/>
            </a:solidFill>
            <a:cs typeface="mohammad bold art 1" pitchFamily="2" charset="-78"/>
          </a:endParaRPr>
        </a:p>
      </dgm:t>
    </dgm:pt>
    <dgm:pt modelId="{60F00670-3539-4B88-80DE-6C100AC1FE7A}" type="parTrans" cxnId="{85DE2F64-9805-47F2-94B4-DD97F029A37C}">
      <dgm:prSet/>
      <dgm:spPr/>
      <dgm:t>
        <a:bodyPr/>
        <a:lstStyle/>
        <a:p>
          <a:endParaRPr lang="en-US"/>
        </a:p>
      </dgm:t>
    </dgm:pt>
    <dgm:pt modelId="{89AC5BBC-7BB1-4087-8413-57777C8ACB7F}" type="sibTrans" cxnId="{85DE2F64-9805-47F2-94B4-DD97F029A37C}">
      <dgm:prSet/>
      <dgm:spPr/>
      <dgm:t>
        <a:bodyPr/>
        <a:lstStyle/>
        <a:p>
          <a:endParaRPr lang="en-US"/>
        </a:p>
      </dgm:t>
    </dgm:pt>
    <dgm:pt modelId="{5D8E4EBA-3132-4985-8FCF-D27C41CA3E76}">
      <dgm:prSet phldrT="[Text]" custT="1"/>
      <dgm:spPr/>
      <dgm:t>
        <a:bodyPr/>
        <a:lstStyle/>
        <a:p>
          <a:pPr algn="ctr"/>
          <a:r>
            <a:rPr lang="ar-KW" sz="1800" dirty="0" smtClean="0">
              <a:solidFill>
                <a:schemeClr val="tx2"/>
              </a:solidFill>
              <a:cs typeface="mohammad bold art 1" pitchFamily="2" charset="-78"/>
            </a:rPr>
            <a:t>سوق الكويت للأوراق المالية</a:t>
          </a:r>
        </a:p>
        <a:p>
          <a:pPr algn="ctr"/>
          <a:r>
            <a:rPr lang="ar-KW" sz="1800" dirty="0" smtClean="0">
              <a:solidFill>
                <a:schemeClr val="tx2"/>
              </a:solidFill>
              <a:cs typeface="mohammad bold art 1" pitchFamily="2" charset="-78"/>
            </a:rPr>
            <a:t>من عام 2005 إلى نوفمبر 2015</a:t>
          </a:r>
          <a:endParaRPr lang="en-US" sz="1800" dirty="0">
            <a:solidFill>
              <a:schemeClr val="tx2"/>
            </a:solidFill>
          </a:endParaRPr>
        </a:p>
      </dgm:t>
    </dgm:pt>
    <dgm:pt modelId="{4587E2FB-F3E8-4303-BAA3-AE1A159B6590}" type="parTrans" cxnId="{CB7CA6AD-1E14-4A92-A4D3-8E1FBA002AF1}">
      <dgm:prSet/>
      <dgm:spPr/>
      <dgm:t>
        <a:bodyPr/>
        <a:lstStyle/>
        <a:p>
          <a:endParaRPr lang="en-US"/>
        </a:p>
      </dgm:t>
    </dgm:pt>
    <dgm:pt modelId="{07DB3DAF-7160-4FE2-954A-6BBCE845A3C7}" type="sibTrans" cxnId="{CB7CA6AD-1E14-4A92-A4D3-8E1FBA002AF1}">
      <dgm:prSet/>
      <dgm:spPr/>
      <dgm:t>
        <a:bodyPr/>
        <a:lstStyle/>
        <a:p>
          <a:endParaRPr lang="en-US"/>
        </a:p>
      </dgm:t>
    </dgm:pt>
    <dgm:pt modelId="{74D2E4D4-70F1-4B73-A6A0-9E94313C04DB}">
      <dgm:prSet phldrT="[Text]" custT="1"/>
      <dgm:spPr/>
      <dgm:t>
        <a:bodyPr/>
        <a:lstStyle/>
        <a:p>
          <a:pPr algn="ctr"/>
          <a:r>
            <a:rPr lang="ar-KW" sz="2000" b="1" dirty="0" smtClean="0">
              <a:solidFill>
                <a:schemeClr val="tx2"/>
              </a:solidFill>
              <a:cs typeface="mohammad bold art 1" pitchFamily="2" charset="-78"/>
            </a:rPr>
            <a:t>هيئة أسواق المال</a:t>
          </a:r>
        </a:p>
        <a:p>
          <a:pPr algn="ctr"/>
          <a:r>
            <a:rPr lang="ar-KW" sz="2000" b="1" dirty="0" smtClean="0">
              <a:solidFill>
                <a:schemeClr val="tx2"/>
              </a:solidFill>
              <a:cs typeface="mohammad bold art 1" pitchFamily="2" charset="-78"/>
            </a:rPr>
            <a:t> من نوفمبر 2015</a:t>
          </a:r>
          <a:endParaRPr lang="en-US" sz="2000" b="1" dirty="0">
            <a:solidFill>
              <a:schemeClr val="tx2"/>
            </a:solidFill>
            <a:cs typeface="mohammad bold art 1" pitchFamily="2" charset="-78"/>
          </a:endParaRPr>
        </a:p>
      </dgm:t>
    </dgm:pt>
    <dgm:pt modelId="{E8834CF0-5C33-495A-8D15-3171D4876B28}" type="parTrans" cxnId="{E5971E0B-0323-4F59-A285-FD7048F7DEF5}">
      <dgm:prSet/>
      <dgm:spPr/>
      <dgm:t>
        <a:bodyPr/>
        <a:lstStyle/>
        <a:p>
          <a:endParaRPr lang="en-US"/>
        </a:p>
      </dgm:t>
    </dgm:pt>
    <dgm:pt modelId="{C6C6F859-C037-4336-9189-CD9FF40BDBB4}" type="sibTrans" cxnId="{E5971E0B-0323-4F59-A285-FD7048F7DEF5}">
      <dgm:prSet/>
      <dgm:spPr/>
      <dgm:t>
        <a:bodyPr/>
        <a:lstStyle/>
        <a:p>
          <a:endParaRPr lang="en-US"/>
        </a:p>
      </dgm:t>
    </dgm:pt>
    <dgm:pt modelId="{20923C89-DE6E-4CBC-BB00-5A529D881785}" type="pres">
      <dgm:prSet presAssocID="{AD4B3E92-EF5B-4E01-BF3C-B45B8F3DAEF1}" presName="arrowDiagram" presStyleCnt="0">
        <dgm:presLayoutVars>
          <dgm:chMax val="5"/>
          <dgm:dir/>
          <dgm:resizeHandles val="exact"/>
        </dgm:presLayoutVars>
      </dgm:prSet>
      <dgm:spPr/>
      <dgm:t>
        <a:bodyPr/>
        <a:lstStyle/>
        <a:p>
          <a:endParaRPr lang="en-US"/>
        </a:p>
      </dgm:t>
    </dgm:pt>
    <dgm:pt modelId="{72176B10-7BAE-474F-A237-17B5EF14D629}" type="pres">
      <dgm:prSet presAssocID="{AD4B3E92-EF5B-4E01-BF3C-B45B8F3DAEF1}" presName="arrow" presStyleLbl="bgShp" presStyleIdx="0" presStyleCnt="1" custAng="0"/>
      <dgm:spPr/>
    </dgm:pt>
    <dgm:pt modelId="{85B7E9E3-2321-4FC9-89D2-1111D553AD9E}" type="pres">
      <dgm:prSet presAssocID="{AD4B3E92-EF5B-4E01-BF3C-B45B8F3DAEF1}" presName="arrowDiagram3" presStyleCnt="0"/>
      <dgm:spPr/>
    </dgm:pt>
    <dgm:pt modelId="{C2CCBA13-EEBB-4D15-8AE1-0791E1C3E293}" type="pres">
      <dgm:prSet presAssocID="{BCA318E2-F818-42E7-8609-6F77130B841A}" presName="bullet3a" presStyleLbl="node1" presStyleIdx="0" presStyleCnt="3"/>
      <dgm:spPr/>
    </dgm:pt>
    <dgm:pt modelId="{370F1754-1D5F-4B53-92B0-D58F84136043}" type="pres">
      <dgm:prSet presAssocID="{BCA318E2-F818-42E7-8609-6F77130B841A}" presName="textBox3a" presStyleLbl="revTx" presStyleIdx="0" presStyleCnt="3">
        <dgm:presLayoutVars>
          <dgm:bulletEnabled val="1"/>
        </dgm:presLayoutVars>
      </dgm:prSet>
      <dgm:spPr/>
      <dgm:t>
        <a:bodyPr/>
        <a:lstStyle/>
        <a:p>
          <a:endParaRPr lang="en-US"/>
        </a:p>
      </dgm:t>
    </dgm:pt>
    <dgm:pt modelId="{88AEEFBC-5A34-445C-94E7-5EF318CAB829}" type="pres">
      <dgm:prSet presAssocID="{5D8E4EBA-3132-4985-8FCF-D27C41CA3E76}" presName="bullet3b" presStyleLbl="node1" presStyleIdx="1" presStyleCnt="3"/>
      <dgm:spPr/>
    </dgm:pt>
    <dgm:pt modelId="{64EA42F1-8961-4690-A779-49F8E9FE3723}" type="pres">
      <dgm:prSet presAssocID="{5D8E4EBA-3132-4985-8FCF-D27C41CA3E76}" presName="textBox3b" presStyleLbl="revTx" presStyleIdx="1" presStyleCnt="3">
        <dgm:presLayoutVars>
          <dgm:bulletEnabled val="1"/>
        </dgm:presLayoutVars>
      </dgm:prSet>
      <dgm:spPr/>
      <dgm:t>
        <a:bodyPr/>
        <a:lstStyle/>
        <a:p>
          <a:endParaRPr lang="en-US"/>
        </a:p>
      </dgm:t>
    </dgm:pt>
    <dgm:pt modelId="{F8B15587-56DA-4B49-81AF-5A9966018CAC}" type="pres">
      <dgm:prSet presAssocID="{74D2E4D4-70F1-4B73-A6A0-9E94313C04DB}" presName="bullet3c" presStyleLbl="node1" presStyleIdx="2" presStyleCnt="3"/>
      <dgm:spPr/>
    </dgm:pt>
    <dgm:pt modelId="{9439D226-47E0-4EBE-B74C-D3101C87857A}" type="pres">
      <dgm:prSet presAssocID="{74D2E4D4-70F1-4B73-A6A0-9E94313C04DB}" presName="textBox3c" presStyleLbl="revTx" presStyleIdx="2" presStyleCnt="3">
        <dgm:presLayoutVars>
          <dgm:bulletEnabled val="1"/>
        </dgm:presLayoutVars>
      </dgm:prSet>
      <dgm:spPr/>
      <dgm:t>
        <a:bodyPr/>
        <a:lstStyle/>
        <a:p>
          <a:endParaRPr lang="en-US"/>
        </a:p>
      </dgm:t>
    </dgm:pt>
  </dgm:ptLst>
  <dgm:cxnLst>
    <dgm:cxn modelId="{85DE2F64-9805-47F2-94B4-DD97F029A37C}" srcId="{AD4B3E92-EF5B-4E01-BF3C-B45B8F3DAEF1}" destId="{BCA318E2-F818-42E7-8609-6F77130B841A}" srcOrd="0" destOrd="0" parTransId="{60F00670-3539-4B88-80DE-6C100AC1FE7A}" sibTransId="{89AC5BBC-7BB1-4087-8413-57777C8ACB7F}"/>
    <dgm:cxn modelId="{CB7CA6AD-1E14-4A92-A4D3-8E1FBA002AF1}" srcId="{AD4B3E92-EF5B-4E01-BF3C-B45B8F3DAEF1}" destId="{5D8E4EBA-3132-4985-8FCF-D27C41CA3E76}" srcOrd="1" destOrd="0" parTransId="{4587E2FB-F3E8-4303-BAA3-AE1A159B6590}" sibTransId="{07DB3DAF-7160-4FE2-954A-6BBCE845A3C7}"/>
    <dgm:cxn modelId="{A9F0AA85-C223-4A7B-AFDB-565841659C28}" type="presOf" srcId="{BCA318E2-F818-42E7-8609-6F77130B841A}" destId="{370F1754-1D5F-4B53-92B0-D58F84136043}" srcOrd="0" destOrd="0" presId="urn:microsoft.com/office/officeart/2005/8/layout/arrow2"/>
    <dgm:cxn modelId="{1A26D2DE-5D3F-4A8D-A90A-248079BE52FD}" type="presOf" srcId="{5D8E4EBA-3132-4985-8FCF-D27C41CA3E76}" destId="{64EA42F1-8961-4690-A779-49F8E9FE3723}" srcOrd="0" destOrd="0" presId="urn:microsoft.com/office/officeart/2005/8/layout/arrow2"/>
    <dgm:cxn modelId="{E5971E0B-0323-4F59-A285-FD7048F7DEF5}" srcId="{AD4B3E92-EF5B-4E01-BF3C-B45B8F3DAEF1}" destId="{74D2E4D4-70F1-4B73-A6A0-9E94313C04DB}" srcOrd="2" destOrd="0" parTransId="{E8834CF0-5C33-495A-8D15-3171D4876B28}" sibTransId="{C6C6F859-C037-4336-9189-CD9FF40BDBB4}"/>
    <dgm:cxn modelId="{8BDE28C7-10CE-4D8E-A02C-987B97C996DD}" type="presOf" srcId="{74D2E4D4-70F1-4B73-A6A0-9E94313C04DB}" destId="{9439D226-47E0-4EBE-B74C-D3101C87857A}" srcOrd="0" destOrd="0" presId="urn:microsoft.com/office/officeart/2005/8/layout/arrow2"/>
    <dgm:cxn modelId="{11D04523-940A-4A80-AFC8-9C2B912F6117}" type="presOf" srcId="{AD4B3E92-EF5B-4E01-BF3C-B45B8F3DAEF1}" destId="{20923C89-DE6E-4CBC-BB00-5A529D881785}" srcOrd="0" destOrd="0" presId="urn:microsoft.com/office/officeart/2005/8/layout/arrow2"/>
    <dgm:cxn modelId="{3347BF0E-E8CB-4CCF-A364-A374B82D7A68}" type="presParOf" srcId="{20923C89-DE6E-4CBC-BB00-5A529D881785}" destId="{72176B10-7BAE-474F-A237-17B5EF14D629}" srcOrd="0" destOrd="0" presId="urn:microsoft.com/office/officeart/2005/8/layout/arrow2"/>
    <dgm:cxn modelId="{B8EB80A8-3A95-46D4-98EB-115019EEE73B}" type="presParOf" srcId="{20923C89-DE6E-4CBC-BB00-5A529D881785}" destId="{85B7E9E3-2321-4FC9-89D2-1111D553AD9E}" srcOrd="1" destOrd="0" presId="urn:microsoft.com/office/officeart/2005/8/layout/arrow2"/>
    <dgm:cxn modelId="{A40276AD-07B0-44C1-A89A-2E6573FB4EC8}" type="presParOf" srcId="{85B7E9E3-2321-4FC9-89D2-1111D553AD9E}" destId="{C2CCBA13-EEBB-4D15-8AE1-0791E1C3E293}" srcOrd="0" destOrd="0" presId="urn:microsoft.com/office/officeart/2005/8/layout/arrow2"/>
    <dgm:cxn modelId="{7E554E2D-27F9-42E4-88C0-C0CAA5AF6A03}" type="presParOf" srcId="{85B7E9E3-2321-4FC9-89D2-1111D553AD9E}" destId="{370F1754-1D5F-4B53-92B0-D58F84136043}" srcOrd="1" destOrd="0" presId="urn:microsoft.com/office/officeart/2005/8/layout/arrow2"/>
    <dgm:cxn modelId="{80955B0E-689F-49B6-B0F7-6337B98D98EA}" type="presParOf" srcId="{85B7E9E3-2321-4FC9-89D2-1111D553AD9E}" destId="{88AEEFBC-5A34-445C-94E7-5EF318CAB829}" srcOrd="2" destOrd="0" presId="urn:microsoft.com/office/officeart/2005/8/layout/arrow2"/>
    <dgm:cxn modelId="{A6986077-3978-4523-9225-CC3CF3C2091A}" type="presParOf" srcId="{85B7E9E3-2321-4FC9-89D2-1111D553AD9E}" destId="{64EA42F1-8961-4690-A779-49F8E9FE3723}" srcOrd="3" destOrd="0" presId="urn:microsoft.com/office/officeart/2005/8/layout/arrow2"/>
    <dgm:cxn modelId="{A80E1F16-A398-4629-9364-F9B3275FD80D}" type="presParOf" srcId="{85B7E9E3-2321-4FC9-89D2-1111D553AD9E}" destId="{F8B15587-56DA-4B49-81AF-5A9966018CAC}" srcOrd="4" destOrd="0" presId="urn:microsoft.com/office/officeart/2005/8/layout/arrow2"/>
    <dgm:cxn modelId="{E05183A6-5ADC-45FC-9401-75C51D01DCA9}" type="presParOf" srcId="{85B7E9E3-2321-4FC9-89D2-1111D553AD9E}" destId="{9439D226-47E0-4EBE-B74C-D3101C87857A}" srcOrd="5" destOrd="0" presId="urn:microsoft.com/office/officeart/2005/8/layout/arrow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91CEB2C-7C1D-4374-AD78-82721013B3FB}" type="doc">
      <dgm:prSet loTypeId="urn:microsoft.com/office/officeart/2009/3/layout/RandomtoResultProcess" loCatId="process" qsTypeId="urn:microsoft.com/office/officeart/2005/8/quickstyle/simple1" qsCatId="simple" csTypeId="urn:microsoft.com/office/officeart/2005/8/colors/accent1_2" csCatId="accent1" phldr="1"/>
      <dgm:spPr/>
      <dgm:t>
        <a:bodyPr/>
        <a:lstStyle/>
        <a:p>
          <a:endParaRPr lang="en-US"/>
        </a:p>
      </dgm:t>
    </dgm:pt>
    <dgm:pt modelId="{2F58F09B-ED33-4192-82EC-08E541E3B823}">
      <dgm:prSet phldrT="[Text]"/>
      <dgm:spPr/>
      <dgm:t>
        <a:bodyPr/>
        <a:lstStyle/>
        <a:p>
          <a:pPr rtl="1"/>
          <a:r>
            <a:rPr lang="ar-KW" b="1" dirty="0" smtClean="0">
              <a:solidFill>
                <a:schemeClr val="accent1">
                  <a:lumMod val="50000"/>
                </a:schemeClr>
              </a:solidFill>
              <a:cs typeface="mohammad bold art 1" pitchFamily="2" charset="-78"/>
            </a:rPr>
            <a:t>تاريخ صدور اللائحة التنفيذية الجديدة</a:t>
          </a:r>
          <a:endParaRPr lang="en-US" b="1" dirty="0">
            <a:solidFill>
              <a:schemeClr val="accent1">
                <a:lumMod val="50000"/>
              </a:schemeClr>
            </a:solidFill>
            <a:cs typeface="mohammad bold art 1" pitchFamily="2" charset="-78"/>
          </a:endParaRPr>
        </a:p>
      </dgm:t>
    </dgm:pt>
    <dgm:pt modelId="{C64CB384-80A2-42E9-B832-4B40165064D6}" type="parTrans" cxnId="{19472259-55AF-47D5-B098-3D1F873EBC35}">
      <dgm:prSet/>
      <dgm:spPr/>
      <dgm:t>
        <a:bodyPr/>
        <a:lstStyle/>
        <a:p>
          <a:endParaRPr lang="en-US"/>
        </a:p>
      </dgm:t>
    </dgm:pt>
    <dgm:pt modelId="{5B8F066B-BB66-4A58-BB98-63C5DB6F6236}" type="sibTrans" cxnId="{19472259-55AF-47D5-B098-3D1F873EBC35}">
      <dgm:prSet/>
      <dgm:spPr/>
      <dgm:t>
        <a:bodyPr/>
        <a:lstStyle/>
        <a:p>
          <a:endParaRPr lang="en-US"/>
        </a:p>
      </dgm:t>
    </dgm:pt>
    <dgm:pt modelId="{68D5B097-F068-4115-9F51-0DD84099C302}">
      <dgm:prSet phldrT="[Text]"/>
      <dgm:spPr/>
      <dgm:t>
        <a:bodyPr/>
        <a:lstStyle/>
        <a:p>
          <a:pPr rtl="1"/>
          <a:r>
            <a:rPr lang="ar-KW" b="1" dirty="0" smtClean="0">
              <a:solidFill>
                <a:schemeClr val="accent1">
                  <a:lumMod val="50000"/>
                </a:schemeClr>
              </a:solidFill>
              <a:cs typeface="mohammad bold art 1" pitchFamily="2" charset="-78"/>
            </a:rPr>
            <a:t>نوفمبر 2015</a:t>
          </a:r>
          <a:endParaRPr lang="en-US" b="1" dirty="0">
            <a:solidFill>
              <a:schemeClr val="accent1">
                <a:lumMod val="50000"/>
              </a:schemeClr>
            </a:solidFill>
            <a:cs typeface="mohammad bold art 1" pitchFamily="2" charset="-78"/>
          </a:endParaRPr>
        </a:p>
      </dgm:t>
    </dgm:pt>
    <dgm:pt modelId="{1CB0436B-5D04-46F5-8095-BA337EECF14D}" type="parTrans" cxnId="{0E447178-8B2B-4990-B7B8-7FF062533B36}">
      <dgm:prSet/>
      <dgm:spPr/>
      <dgm:t>
        <a:bodyPr/>
        <a:lstStyle/>
        <a:p>
          <a:endParaRPr lang="en-US"/>
        </a:p>
      </dgm:t>
    </dgm:pt>
    <dgm:pt modelId="{2634F080-6925-44AE-99E0-D6E343528824}" type="sibTrans" cxnId="{0E447178-8B2B-4990-B7B8-7FF062533B36}">
      <dgm:prSet/>
      <dgm:spPr/>
      <dgm:t>
        <a:bodyPr/>
        <a:lstStyle/>
        <a:p>
          <a:endParaRPr lang="en-US"/>
        </a:p>
      </dgm:t>
    </dgm:pt>
    <dgm:pt modelId="{2B2A5053-0D78-45FE-8E14-09CBD9D56B89}">
      <dgm:prSet phldrT="[Text]" custT="1"/>
      <dgm:spPr/>
      <dgm:t>
        <a:bodyPr/>
        <a:lstStyle/>
        <a:p>
          <a:pPr rtl="1"/>
          <a:r>
            <a:rPr lang="ar-KW" sz="2000" b="1" dirty="0" smtClean="0">
              <a:solidFill>
                <a:schemeClr val="bg1"/>
              </a:solidFill>
              <a:cs typeface="mohammad bold art 1" pitchFamily="2" charset="-78"/>
            </a:rPr>
            <a:t>الفترة الانتقالية لاستكمال أي متطلبات جديدة للفصل الخامس</a:t>
          </a:r>
        </a:p>
        <a:p>
          <a:pPr rtl="1"/>
          <a:r>
            <a:rPr lang="ar-KW" sz="2000" b="1" dirty="0" smtClean="0">
              <a:solidFill>
                <a:schemeClr val="bg1"/>
              </a:solidFill>
              <a:cs typeface="mohammad bold art 1" pitchFamily="2" charset="-78"/>
            </a:rPr>
            <a:t>من الكتاب السابع</a:t>
          </a:r>
          <a:endParaRPr lang="en-US" sz="2000" b="1" dirty="0">
            <a:solidFill>
              <a:schemeClr val="bg1"/>
            </a:solidFill>
            <a:cs typeface="mohammad bold art 1" pitchFamily="2" charset="-78"/>
          </a:endParaRPr>
        </a:p>
      </dgm:t>
    </dgm:pt>
    <dgm:pt modelId="{DABFD258-6705-4409-873D-A0D9D64531C1}" type="parTrans" cxnId="{F03ABD3E-6BFC-4801-9CA8-2BE8A5D2E12D}">
      <dgm:prSet/>
      <dgm:spPr/>
      <dgm:t>
        <a:bodyPr/>
        <a:lstStyle/>
        <a:p>
          <a:endParaRPr lang="en-US"/>
        </a:p>
      </dgm:t>
    </dgm:pt>
    <dgm:pt modelId="{F6E75BDA-CB31-49CB-AA41-A8302D8F482A}" type="sibTrans" cxnId="{F03ABD3E-6BFC-4801-9CA8-2BE8A5D2E12D}">
      <dgm:prSet/>
      <dgm:spPr/>
      <dgm:t>
        <a:bodyPr/>
        <a:lstStyle/>
        <a:p>
          <a:endParaRPr lang="en-US"/>
        </a:p>
      </dgm:t>
    </dgm:pt>
    <dgm:pt modelId="{0212DC6A-1189-4DB0-B1E2-7E78B67AF068}">
      <dgm:prSet phldrT="[Text]"/>
      <dgm:spPr/>
      <dgm:t>
        <a:bodyPr/>
        <a:lstStyle/>
        <a:p>
          <a:pPr rtl="1"/>
          <a:r>
            <a:rPr lang="ar-KW" b="1" dirty="0" smtClean="0">
              <a:solidFill>
                <a:schemeClr val="accent1">
                  <a:lumMod val="50000"/>
                </a:schemeClr>
              </a:solidFill>
              <a:cs typeface="mohammad bold art 1" pitchFamily="2" charset="-78"/>
            </a:rPr>
            <a:t>30 نوفمبر 2016</a:t>
          </a:r>
          <a:endParaRPr lang="en-US" b="1" dirty="0">
            <a:solidFill>
              <a:schemeClr val="accent1">
                <a:lumMod val="50000"/>
              </a:schemeClr>
            </a:solidFill>
            <a:cs typeface="mohammad bold art 1" pitchFamily="2" charset="-78"/>
          </a:endParaRPr>
        </a:p>
      </dgm:t>
    </dgm:pt>
    <dgm:pt modelId="{66EA768A-FB33-4F6D-85D9-4F4975972A13}" type="parTrans" cxnId="{F371558A-F9FF-4D7C-9D4E-8DF26D5D835E}">
      <dgm:prSet/>
      <dgm:spPr/>
      <dgm:t>
        <a:bodyPr/>
        <a:lstStyle/>
        <a:p>
          <a:endParaRPr lang="en-US"/>
        </a:p>
      </dgm:t>
    </dgm:pt>
    <dgm:pt modelId="{55FFD8D5-EC12-48A1-8DB8-10D82D522034}" type="sibTrans" cxnId="{F371558A-F9FF-4D7C-9D4E-8DF26D5D835E}">
      <dgm:prSet/>
      <dgm:spPr/>
      <dgm:t>
        <a:bodyPr/>
        <a:lstStyle/>
        <a:p>
          <a:endParaRPr lang="en-US"/>
        </a:p>
      </dgm:t>
    </dgm:pt>
    <dgm:pt modelId="{40D3B842-F5CC-44DB-B6F3-A2DA4A962A06}" type="pres">
      <dgm:prSet presAssocID="{A91CEB2C-7C1D-4374-AD78-82721013B3FB}" presName="Name0" presStyleCnt="0">
        <dgm:presLayoutVars>
          <dgm:dir val="rev"/>
          <dgm:animOne val="branch"/>
          <dgm:animLvl val="lvl"/>
        </dgm:presLayoutVars>
      </dgm:prSet>
      <dgm:spPr/>
      <dgm:t>
        <a:bodyPr/>
        <a:lstStyle/>
        <a:p>
          <a:endParaRPr lang="en-US"/>
        </a:p>
      </dgm:t>
    </dgm:pt>
    <dgm:pt modelId="{C96DE0C2-94D7-493D-830F-057F3801812C}" type="pres">
      <dgm:prSet presAssocID="{2F58F09B-ED33-4192-82EC-08E541E3B823}" presName="chaos" presStyleCnt="0"/>
      <dgm:spPr/>
    </dgm:pt>
    <dgm:pt modelId="{19CC2B0A-1167-4F26-8B8B-970D1EABD50E}" type="pres">
      <dgm:prSet presAssocID="{2F58F09B-ED33-4192-82EC-08E541E3B823}" presName="parTx1" presStyleLbl="revTx" presStyleIdx="0" presStyleCnt="3"/>
      <dgm:spPr/>
      <dgm:t>
        <a:bodyPr/>
        <a:lstStyle/>
        <a:p>
          <a:endParaRPr lang="en-US"/>
        </a:p>
      </dgm:t>
    </dgm:pt>
    <dgm:pt modelId="{4CE198B1-C3EA-4C4D-9DDD-ED452D2814E7}" type="pres">
      <dgm:prSet presAssocID="{2F58F09B-ED33-4192-82EC-08E541E3B823}" presName="desTx1" presStyleLbl="revTx" presStyleIdx="1" presStyleCnt="3">
        <dgm:presLayoutVars>
          <dgm:bulletEnabled val="1"/>
        </dgm:presLayoutVars>
      </dgm:prSet>
      <dgm:spPr/>
      <dgm:t>
        <a:bodyPr/>
        <a:lstStyle/>
        <a:p>
          <a:endParaRPr lang="en-US"/>
        </a:p>
      </dgm:t>
    </dgm:pt>
    <dgm:pt modelId="{E7F6B90D-DD0C-47C0-B13B-BD5F60F37C78}" type="pres">
      <dgm:prSet presAssocID="{2F58F09B-ED33-4192-82EC-08E541E3B823}" presName="c1" presStyleLbl="node1" presStyleIdx="0" presStyleCnt="19"/>
      <dgm:spPr/>
    </dgm:pt>
    <dgm:pt modelId="{AFDD01E5-C705-402E-A2C5-59A05636ADEE}" type="pres">
      <dgm:prSet presAssocID="{2F58F09B-ED33-4192-82EC-08E541E3B823}" presName="c2" presStyleLbl="node1" presStyleIdx="1" presStyleCnt="19"/>
      <dgm:spPr/>
    </dgm:pt>
    <dgm:pt modelId="{9845B16C-0225-439B-B0AD-AC0B27B625CC}" type="pres">
      <dgm:prSet presAssocID="{2F58F09B-ED33-4192-82EC-08E541E3B823}" presName="c3" presStyleLbl="node1" presStyleIdx="2" presStyleCnt="19"/>
      <dgm:spPr/>
    </dgm:pt>
    <dgm:pt modelId="{A11C4594-23F7-4BEE-B9AF-BB5065977E86}" type="pres">
      <dgm:prSet presAssocID="{2F58F09B-ED33-4192-82EC-08E541E3B823}" presName="c4" presStyleLbl="node1" presStyleIdx="3" presStyleCnt="19"/>
      <dgm:spPr/>
    </dgm:pt>
    <dgm:pt modelId="{493BFF62-855F-4A89-A5E7-7F08C1E58B8E}" type="pres">
      <dgm:prSet presAssocID="{2F58F09B-ED33-4192-82EC-08E541E3B823}" presName="c5" presStyleLbl="node1" presStyleIdx="4" presStyleCnt="19"/>
      <dgm:spPr/>
    </dgm:pt>
    <dgm:pt modelId="{290CAACF-F201-481B-9A83-C18B9837740A}" type="pres">
      <dgm:prSet presAssocID="{2F58F09B-ED33-4192-82EC-08E541E3B823}" presName="c6" presStyleLbl="node1" presStyleIdx="5" presStyleCnt="19"/>
      <dgm:spPr/>
    </dgm:pt>
    <dgm:pt modelId="{FB986BF8-40CC-443B-9CE3-A7F00D9DBADB}" type="pres">
      <dgm:prSet presAssocID="{2F58F09B-ED33-4192-82EC-08E541E3B823}" presName="c7" presStyleLbl="node1" presStyleIdx="6" presStyleCnt="19"/>
      <dgm:spPr/>
    </dgm:pt>
    <dgm:pt modelId="{B7326BE9-D4BA-4313-9A06-199F61FF6420}" type="pres">
      <dgm:prSet presAssocID="{2F58F09B-ED33-4192-82EC-08E541E3B823}" presName="c8" presStyleLbl="node1" presStyleIdx="7" presStyleCnt="19"/>
      <dgm:spPr/>
    </dgm:pt>
    <dgm:pt modelId="{75EC4DF3-53F2-4B72-B7A7-06211790C662}" type="pres">
      <dgm:prSet presAssocID="{2F58F09B-ED33-4192-82EC-08E541E3B823}" presName="c9" presStyleLbl="node1" presStyleIdx="8" presStyleCnt="19"/>
      <dgm:spPr/>
    </dgm:pt>
    <dgm:pt modelId="{8DCE4A18-31B6-4FC1-90CB-EC1CDF0BAFDC}" type="pres">
      <dgm:prSet presAssocID="{2F58F09B-ED33-4192-82EC-08E541E3B823}" presName="c10" presStyleLbl="node1" presStyleIdx="9" presStyleCnt="19"/>
      <dgm:spPr/>
    </dgm:pt>
    <dgm:pt modelId="{3D004850-1564-41A3-B58D-70616462E26C}" type="pres">
      <dgm:prSet presAssocID="{2F58F09B-ED33-4192-82EC-08E541E3B823}" presName="c11" presStyleLbl="node1" presStyleIdx="10" presStyleCnt="19"/>
      <dgm:spPr/>
    </dgm:pt>
    <dgm:pt modelId="{743B0CEA-DFA0-471D-B187-6D56414038AB}" type="pres">
      <dgm:prSet presAssocID="{2F58F09B-ED33-4192-82EC-08E541E3B823}" presName="c12" presStyleLbl="node1" presStyleIdx="11" presStyleCnt="19"/>
      <dgm:spPr/>
    </dgm:pt>
    <dgm:pt modelId="{7DD1C488-E7FD-4A3E-BD8D-AB24FDC9DB2D}" type="pres">
      <dgm:prSet presAssocID="{2F58F09B-ED33-4192-82EC-08E541E3B823}" presName="c13" presStyleLbl="node1" presStyleIdx="12" presStyleCnt="19"/>
      <dgm:spPr/>
    </dgm:pt>
    <dgm:pt modelId="{D3C91675-1B0C-41E6-94F8-D8B7A2A09E66}" type="pres">
      <dgm:prSet presAssocID="{2F58F09B-ED33-4192-82EC-08E541E3B823}" presName="c14" presStyleLbl="node1" presStyleIdx="13" presStyleCnt="19"/>
      <dgm:spPr/>
    </dgm:pt>
    <dgm:pt modelId="{475C046E-7EBA-46FD-B543-3024AF00DFB3}" type="pres">
      <dgm:prSet presAssocID="{2F58F09B-ED33-4192-82EC-08E541E3B823}" presName="c15" presStyleLbl="node1" presStyleIdx="14" presStyleCnt="19"/>
      <dgm:spPr/>
    </dgm:pt>
    <dgm:pt modelId="{51C9C80F-1F9A-411B-AAEC-E87AD0C0DDD9}" type="pres">
      <dgm:prSet presAssocID="{2F58F09B-ED33-4192-82EC-08E541E3B823}" presName="c16" presStyleLbl="node1" presStyleIdx="15" presStyleCnt="19"/>
      <dgm:spPr/>
    </dgm:pt>
    <dgm:pt modelId="{A585ED93-1A64-493A-B065-89B275C9D0A3}" type="pres">
      <dgm:prSet presAssocID="{2F58F09B-ED33-4192-82EC-08E541E3B823}" presName="c17" presStyleLbl="node1" presStyleIdx="16" presStyleCnt="19"/>
      <dgm:spPr/>
    </dgm:pt>
    <dgm:pt modelId="{E69121A8-4D3E-4EFB-B73A-B810BC430084}" type="pres">
      <dgm:prSet presAssocID="{2F58F09B-ED33-4192-82EC-08E541E3B823}" presName="c18" presStyleLbl="node1" presStyleIdx="17" presStyleCnt="19"/>
      <dgm:spPr/>
    </dgm:pt>
    <dgm:pt modelId="{2548CCF1-FCF4-4503-BBE7-139D08AFA3E4}" type="pres">
      <dgm:prSet presAssocID="{5B8F066B-BB66-4A58-BB98-63C5DB6F6236}" presName="chevronComposite1" presStyleCnt="0"/>
      <dgm:spPr/>
    </dgm:pt>
    <dgm:pt modelId="{40226ECD-3F3F-4C3B-B3A6-D29978CD19C3}" type="pres">
      <dgm:prSet presAssocID="{5B8F066B-BB66-4A58-BB98-63C5DB6F6236}" presName="chevron1" presStyleLbl="sibTrans2D1" presStyleIdx="0" presStyleCnt="2"/>
      <dgm:spPr/>
    </dgm:pt>
    <dgm:pt modelId="{BA3C0966-A453-4286-B4E5-9F482879A69F}" type="pres">
      <dgm:prSet presAssocID="{5B8F066B-BB66-4A58-BB98-63C5DB6F6236}" presName="spChevron1" presStyleCnt="0"/>
      <dgm:spPr/>
    </dgm:pt>
    <dgm:pt modelId="{9AF12282-7865-4234-AC99-BCDB8D1F10E6}" type="pres">
      <dgm:prSet presAssocID="{5B8F066B-BB66-4A58-BB98-63C5DB6F6236}" presName="overlap" presStyleCnt="0"/>
      <dgm:spPr/>
    </dgm:pt>
    <dgm:pt modelId="{9BC161E3-0585-479C-BD4E-BD4A4120CF1B}" type="pres">
      <dgm:prSet presAssocID="{5B8F066B-BB66-4A58-BB98-63C5DB6F6236}" presName="chevronComposite2" presStyleCnt="0"/>
      <dgm:spPr/>
    </dgm:pt>
    <dgm:pt modelId="{2E3F4A82-7DF6-4109-9997-B50DB5D6C2E4}" type="pres">
      <dgm:prSet presAssocID="{5B8F066B-BB66-4A58-BB98-63C5DB6F6236}" presName="chevron2" presStyleLbl="sibTrans2D1" presStyleIdx="1" presStyleCnt="2"/>
      <dgm:spPr/>
    </dgm:pt>
    <dgm:pt modelId="{AE2E7D0E-A9CB-4C36-9AFC-4AAEB8A01682}" type="pres">
      <dgm:prSet presAssocID="{5B8F066B-BB66-4A58-BB98-63C5DB6F6236}" presName="spChevron2" presStyleCnt="0"/>
      <dgm:spPr/>
    </dgm:pt>
    <dgm:pt modelId="{C6A48D3A-DEC6-4228-979A-C324F504783A}" type="pres">
      <dgm:prSet presAssocID="{2B2A5053-0D78-45FE-8E14-09CBD9D56B89}" presName="last" presStyleCnt="0"/>
      <dgm:spPr/>
    </dgm:pt>
    <dgm:pt modelId="{11AD023E-E8E8-4AD0-B937-2906ED6F3532}" type="pres">
      <dgm:prSet presAssocID="{2B2A5053-0D78-45FE-8E14-09CBD9D56B89}" presName="circleTx" presStyleLbl="node1" presStyleIdx="18" presStyleCnt="19" custScaleX="132928" custScaleY="102114"/>
      <dgm:spPr/>
      <dgm:t>
        <a:bodyPr/>
        <a:lstStyle/>
        <a:p>
          <a:endParaRPr lang="en-US"/>
        </a:p>
      </dgm:t>
    </dgm:pt>
    <dgm:pt modelId="{09090801-31D5-4868-A734-DBB9CFA18C66}" type="pres">
      <dgm:prSet presAssocID="{2B2A5053-0D78-45FE-8E14-09CBD9D56B89}" presName="desTxN" presStyleLbl="revTx" presStyleIdx="2" presStyleCnt="3">
        <dgm:presLayoutVars>
          <dgm:bulletEnabled val="1"/>
        </dgm:presLayoutVars>
      </dgm:prSet>
      <dgm:spPr/>
      <dgm:t>
        <a:bodyPr/>
        <a:lstStyle/>
        <a:p>
          <a:endParaRPr lang="en-US"/>
        </a:p>
      </dgm:t>
    </dgm:pt>
    <dgm:pt modelId="{E4376D0A-291F-4009-A598-6E7E8D2D8052}" type="pres">
      <dgm:prSet presAssocID="{2B2A5053-0D78-45FE-8E14-09CBD9D56B89}" presName="spN" presStyleCnt="0"/>
      <dgm:spPr/>
    </dgm:pt>
  </dgm:ptLst>
  <dgm:cxnLst>
    <dgm:cxn modelId="{3EF45AAF-E479-4ED5-BE10-C7FBF1504582}" type="presOf" srcId="{2F58F09B-ED33-4192-82EC-08E541E3B823}" destId="{19CC2B0A-1167-4F26-8B8B-970D1EABD50E}" srcOrd="0" destOrd="0" presId="urn:microsoft.com/office/officeart/2009/3/layout/RandomtoResultProcess"/>
    <dgm:cxn modelId="{ED246240-693E-42D6-8223-9527D1B312E0}" type="presOf" srcId="{68D5B097-F068-4115-9F51-0DD84099C302}" destId="{4CE198B1-C3EA-4C4D-9DDD-ED452D2814E7}" srcOrd="0" destOrd="0" presId="urn:microsoft.com/office/officeart/2009/3/layout/RandomtoResultProcess"/>
    <dgm:cxn modelId="{0E447178-8B2B-4990-B7B8-7FF062533B36}" srcId="{2F58F09B-ED33-4192-82EC-08E541E3B823}" destId="{68D5B097-F068-4115-9F51-0DD84099C302}" srcOrd="0" destOrd="0" parTransId="{1CB0436B-5D04-46F5-8095-BA337EECF14D}" sibTransId="{2634F080-6925-44AE-99E0-D6E343528824}"/>
    <dgm:cxn modelId="{445DA759-A776-4709-90CC-A8173B4CCB8A}" type="presOf" srcId="{0212DC6A-1189-4DB0-B1E2-7E78B67AF068}" destId="{09090801-31D5-4868-A734-DBB9CFA18C66}" srcOrd="0" destOrd="0" presId="urn:microsoft.com/office/officeart/2009/3/layout/RandomtoResultProcess"/>
    <dgm:cxn modelId="{F03ABD3E-6BFC-4801-9CA8-2BE8A5D2E12D}" srcId="{A91CEB2C-7C1D-4374-AD78-82721013B3FB}" destId="{2B2A5053-0D78-45FE-8E14-09CBD9D56B89}" srcOrd="1" destOrd="0" parTransId="{DABFD258-6705-4409-873D-A0D9D64531C1}" sibTransId="{F6E75BDA-CB31-49CB-AA41-A8302D8F482A}"/>
    <dgm:cxn modelId="{19472259-55AF-47D5-B098-3D1F873EBC35}" srcId="{A91CEB2C-7C1D-4374-AD78-82721013B3FB}" destId="{2F58F09B-ED33-4192-82EC-08E541E3B823}" srcOrd="0" destOrd="0" parTransId="{C64CB384-80A2-42E9-B832-4B40165064D6}" sibTransId="{5B8F066B-BB66-4A58-BB98-63C5DB6F6236}"/>
    <dgm:cxn modelId="{F371558A-F9FF-4D7C-9D4E-8DF26D5D835E}" srcId="{2B2A5053-0D78-45FE-8E14-09CBD9D56B89}" destId="{0212DC6A-1189-4DB0-B1E2-7E78B67AF068}" srcOrd="0" destOrd="0" parTransId="{66EA768A-FB33-4F6D-85D9-4F4975972A13}" sibTransId="{55FFD8D5-EC12-48A1-8DB8-10D82D522034}"/>
    <dgm:cxn modelId="{49E6C01D-7630-4125-866D-0EACBC660D08}" type="presOf" srcId="{A91CEB2C-7C1D-4374-AD78-82721013B3FB}" destId="{40D3B842-F5CC-44DB-B6F3-A2DA4A962A06}" srcOrd="0" destOrd="0" presId="urn:microsoft.com/office/officeart/2009/3/layout/RandomtoResultProcess"/>
    <dgm:cxn modelId="{E829AF89-B908-4545-AA35-5EC686640BE8}" type="presOf" srcId="{2B2A5053-0D78-45FE-8E14-09CBD9D56B89}" destId="{11AD023E-E8E8-4AD0-B937-2906ED6F3532}" srcOrd="0" destOrd="0" presId="urn:microsoft.com/office/officeart/2009/3/layout/RandomtoResultProcess"/>
    <dgm:cxn modelId="{E7F07BD0-B4C1-4643-82D2-B7F6B9399523}" type="presParOf" srcId="{40D3B842-F5CC-44DB-B6F3-A2DA4A962A06}" destId="{C96DE0C2-94D7-493D-830F-057F3801812C}" srcOrd="0" destOrd="0" presId="urn:microsoft.com/office/officeart/2009/3/layout/RandomtoResultProcess"/>
    <dgm:cxn modelId="{5FD65CB2-40A4-4946-A8EF-23C8AA3282C5}" type="presParOf" srcId="{C96DE0C2-94D7-493D-830F-057F3801812C}" destId="{19CC2B0A-1167-4F26-8B8B-970D1EABD50E}" srcOrd="0" destOrd="0" presId="urn:microsoft.com/office/officeart/2009/3/layout/RandomtoResultProcess"/>
    <dgm:cxn modelId="{9242A510-C957-41E3-8977-0191335358CD}" type="presParOf" srcId="{C96DE0C2-94D7-493D-830F-057F3801812C}" destId="{4CE198B1-C3EA-4C4D-9DDD-ED452D2814E7}" srcOrd="1" destOrd="0" presId="urn:microsoft.com/office/officeart/2009/3/layout/RandomtoResultProcess"/>
    <dgm:cxn modelId="{AF34578A-BA3C-4DA9-ACBB-249E93FD8543}" type="presParOf" srcId="{C96DE0C2-94D7-493D-830F-057F3801812C}" destId="{E7F6B90D-DD0C-47C0-B13B-BD5F60F37C78}" srcOrd="2" destOrd="0" presId="urn:microsoft.com/office/officeart/2009/3/layout/RandomtoResultProcess"/>
    <dgm:cxn modelId="{A1AF56D4-D64F-4743-942B-382F9CBD7888}" type="presParOf" srcId="{C96DE0C2-94D7-493D-830F-057F3801812C}" destId="{AFDD01E5-C705-402E-A2C5-59A05636ADEE}" srcOrd="3" destOrd="0" presId="urn:microsoft.com/office/officeart/2009/3/layout/RandomtoResultProcess"/>
    <dgm:cxn modelId="{FEF0F731-C80D-4E93-BA3E-DD4EB0F1EE99}" type="presParOf" srcId="{C96DE0C2-94D7-493D-830F-057F3801812C}" destId="{9845B16C-0225-439B-B0AD-AC0B27B625CC}" srcOrd="4" destOrd="0" presId="urn:microsoft.com/office/officeart/2009/3/layout/RandomtoResultProcess"/>
    <dgm:cxn modelId="{93FC6963-3576-409C-991C-B9349E0CCB3C}" type="presParOf" srcId="{C96DE0C2-94D7-493D-830F-057F3801812C}" destId="{A11C4594-23F7-4BEE-B9AF-BB5065977E86}" srcOrd="5" destOrd="0" presId="urn:microsoft.com/office/officeart/2009/3/layout/RandomtoResultProcess"/>
    <dgm:cxn modelId="{A253F18E-E714-48A4-A99F-5BAC554BAD9C}" type="presParOf" srcId="{C96DE0C2-94D7-493D-830F-057F3801812C}" destId="{493BFF62-855F-4A89-A5E7-7F08C1E58B8E}" srcOrd="6" destOrd="0" presId="urn:microsoft.com/office/officeart/2009/3/layout/RandomtoResultProcess"/>
    <dgm:cxn modelId="{FAA053D0-4D00-48B6-99BE-D6A49F45C251}" type="presParOf" srcId="{C96DE0C2-94D7-493D-830F-057F3801812C}" destId="{290CAACF-F201-481B-9A83-C18B9837740A}" srcOrd="7" destOrd="0" presId="urn:microsoft.com/office/officeart/2009/3/layout/RandomtoResultProcess"/>
    <dgm:cxn modelId="{27385674-09D7-4BA5-8FF8-71CD981C512B}" type="presParOf" srcId="{C96DE0C2-94D7-493D-830F-057F3801812C}" destId="{FB986BF8-40CC-443B-9CE3-A7F00D9DBADB}" srcOrd="8" destOrd="0" presId="urn:microsoft.com/office/officeart/2009/3/layout/RandomtoResultProcess"/>
    <dgm:cxn modelId="{4AF7E4B6-E257-41AC-A8A3-F48410F644C1}" type="presParOf" srcId="{C96DE0C2-94D7-493D-830F-057F3801812C}" destId="{B7326BE9-D4BA-4313-9A06-199F61FF6420}" srcOrd="9" destOrd="0" presId="urn:microsoft.com/office/officeart/2009/3/layout/RandomtoResultProcess"/>
    <dgm:cxn modelId="{E6EDDB91-418D-4C42-98F8-6EADE68EB7D6}" type="presParOf" srcId="{C96DE0C2-94D7-493D-830F-057F3801812C}" destId="{75EC4DF3-53F2-4B72-B7A7-06211790C662}" srcOrd="10" destOrd="0" presId="urn:microsoft.com/office/officeart/2009/3/layout/RandomtoResultProcess"/>
    <dgm:cxn modelId="{FBFD1E05-D80B-447E-B90F-2166147B70EF}" type="presParOf" srcId="{C96DE0C2-94D7-493D-830F-057F3801812C}" destId="{8DCE4A18-31B6-4FC1-90CB-EC1CDF0BAFDC}" srcOrd="11" destOrd="0" presId="urn:microsoft.com/office/officeart/2009/3/layout/RandomtoResultProcess"/>
    <dgm:cxn modelId="{AE58BC69-8C64-4199-A3C3-3912C8642D9E}" type="presParOf" srcId="{C96DE0C2-94D7-493D-830F-057F3801812C}" destId="{3D004850-1564-41A3-B58D-70616462E26C}" srcOrd="12" destOrd="0" presId="urn:microsoft.com/office/officeart/2009/3/layout/RandomtoResultProcess"/>
    <dgm:cxn modelId="{2C623A4C-C8EA-4266-9C74-C226E8D1C2BC}" type="presParOf" srcId="{C96DE0C2-94D7-493D-830F-057F3801812C}" destId="{743B0CEA-DFA0-471D-B187-6D56414038AB}" srcOrd="13" destOrd="0" presId="urn:microsoft.com/office/officeart/2009/3/layout/RandomtoResultProcess"/>
    <dgm:cxn modelId="{B85CF8CD-470B-4696-8C08-1096FBFAF6E5}" type="presParOf" srcId="{C96DE0C2-94D7-493D-830F-057F3801812C}" destId="{7DD1C488-E7FD-4A3E-BD8D-AB24FDC9DB2D}" srcOrd="14" destOrd="0" presId="urn:microsoft.com/office/officeart/2009/3/layout/RandomtoResultProcess"/>
    <dgm:cxn modelId="{3FF27C2E-D476-4748-AFAB-B83AC4B26170}" type="presParOf" srcId="{C96DE0C2-94D7-493D-830F-057F3801812C}" destId="{D3C91675-1B0C-41E6-94F8-D8B7A2A09E66}" srcOrd="15" destOrd="0" presId="urn:microsoft.com/office/officeart/2009/3/layout/RandomtoResultProcess"/>
    <dgm:cxn modelId="{8F985FBD-7E91-40A2-91BE-6FE74D81632D}" type="presParOf" srcId="{C96DE0C2-94D7-493D-830F-057F3801812C}" destId="{475C046E-7EBA-46FD-B543-3024AF00DFB3}" srcOrd="16" destOrd="0" presId="urn:microsoft.com/office/officeart/2009/3/layout/RandomtoResultProcess"/>
    <dgm:cxn modelId="{3A7CC0B2-A36C-4BB1-8AAC-611E1C32D71D}" type="presParOf" srcId="{C96DE0C2-94D7-493D-830F-057F3801812C}" destId="{51C9C80F-1F9A-411B-AAEC-E87AD0C0DDD9}" srcOrd="17" destOrd="0" presId="urn:microsoft.com/office/officeart/2009/3/layout/RandomtoResultProcess"/>
    <dgm:cxn modelId="{7BC2ACF3-7C8F-4C4E-9E0F-19DBEFA8EB28}" type="presParOf" srcId="{C96DE0C2-94D7-493D-830F-057F3801812C}" destId="{A585ED93-1A64-493A-B065-89B275C9D0A3}" srcOrd="18" destOrd="0" presId="urn:microsoft.com/office/officeart/2009/3/layout/RandomtoResultProcess"/>
    <dgm:cxn modelId="{F17098C6-2879-4882-BF2D-025F5004982E}" type="presParOf" srcId="{C96DE0C2-94D7-493D-830F-057F3801812C}" destId="{E69121A8-4D3E-4EFB-B73A-B810BC430084}" srcOrd="19" destOrd="0" presId="urn:microsoft.com/office/officeart/2009/3/layout/RandomtoResultProcess"/>
    <dgm:cxn modelId="{57A4B441-AFC0-4A0D-B7E2-915BEEBB98A5}" type="presParOf" srcId="{40D3B842-F5CC-44DB-B6F3-A2DA4A962A06}" destId="{2548CCF1-FCF4-4503-BBE7-139D08AFA3E4}" srcOrd="1" destOrd="0" presId="urn:microsoft.com/office/officeart/2009/3/layout/RandomtoResultProcess"/>
    <dgm:cxn modelId="{6610302F-38C4-4366-B9A6-25718419F191}" type="presParOf" srcId="{2548CCF1-FCF4-4503-BBE7-139D08AFA3E4}" destId="{40226ECD-3F3F-4C3B-B3A6-D29978CD19C3}" srcOrd="0" destOrd="0" presId="urn:microsoft.com/office/officeart/2009/3/layout/RandomtoResultProcess"/>
    <dgm:cxn modelId="{7A872AC4-ABC7-4F6F-A01E-61846D4777CF}" type="presParOf" srcId="{2548CCF1-FCF4-4503-BBE7-139D08AFA3E4}" destId="{BA3C0966-A453-4286-B4E5-9F482879A69F}" srcOrd="1" destOrd="0" presId="urn:microsoft.com/office/officeart/2009/3/layout/RandomtoResultProcess"/>
    <dgm:cxn modelId="{809B00C7-54D1-4928-9D11-72F83BF54653}" type="presParOf" srcId="{40D3B842-F5CC-44DB-B6F3-A2DA4A962A06}" destId="{9AF12282-7865-4234-AC99-BCDB8D1F10E6}" srcOrd="2" destOrd="0" presId="urn:microsoft.com/office/officeart/2009/3/layout/RandomtoResultProcess"/>
    <dgm:cxn modelId="{A533A984-73DD-4959-AAB5-2FCE0EEA91B7}" type="presParOf" srcId="{40D3B842-F5CC-44DB-B6F3-A2DA4A962A06}" destId="{9BC161E3-0585-479C-BD4E-BD4A4120CF1B}" srcOrd="3" destOrd="0" presId="urn:microsoft.com/office/officeart/2009/3/layout/RandomtoResultProcess"/>
    <dgm:cxn modelId="{D2E6B653-68C5-4C45-83BF-2C9DFBEABB31}" type="presParOf" srcId="{9BC161E3-0585-479C-BD4E-BD4A4120CF1B}" destId="{2E3F4A82-7DF6-4109-9997-B50DB5D6C2E4}" srcOrd="0" destOrd="0" presId="urn:microsoft.com/office/officeart/2009/3/layout/RandomtoResultProcess"/>
    <dgm:cxn modelId="{0C5449D9-2B4D-4C00-807C-7128F9354FB0}" type="presParOf" srcId="{9BC161E3-0585-479C-BD4E-BD4A4120CF1B}" destId="{AE2E7D0E-A9CB-4C36-9AFC-4AAEB8A01682}" srcOrd="1" destOrd="0" presId="urn:microsoft.com/office/officeart/2009/3/layout/RandomtoResultProcess"/>
    <dgm:cxn modelId="{D040F9D6-145F-4E62-B918-6502682B4074}" type="presParOf" srcId="{40D3B842-F5CC-44DB-B6F3-A2DA4A962A06}" destId="{C6A48D3A-DEC6-4228-979A-C324F504783A}" srcOrd="4" destOrd="0" presId="urn:microsoft.com/office/officeart/2009/3/layout/RandomtoResultProcess"/>
    <dgm:cxn modelId="{8516F9D8-19CF-4CDF-AE3A-BFF433980B73}" type="presParOf" srcId="{C6A48D3A-DEC6-4228-979A-C324F504783A}" destId="{11AD023E-E8E8-4AD0-B937-2906ED6F3532}" srcOrd="0" destOrd="0" presId="urn:microsoft.com/office/officeart/2009/3/layout/RandomtoResultProcess"/>
    <dgm:cxn modelId="{26693A44-5B6C-4B98-BC11-73B9429266B4}" type="presParOf" srcId="{C6A48D3A-DEC6-4228-979A-C324F504783A}" destId="{09090801-31D5-4868-A734-DBB9CFA18C66}" srcOrd="1" destOrd="0" presId="urn:microsoft.com/office/officeart/2009/3/layout/RandomtoResultProcess"/>
    <dgm:cxn modelId="{9D335203-705D-453E-A521-A44B851ABF5C}" type="presParOf" srcId="{C6A48D3A-DEC6-4228-979A-C324F504783A}" destId="{E4376D0A-291F-4009-A598-6E7E8D2D8052}" srcOrd="2" destOrd="0" presId="urn:microsoft.com/office/officeart/2009/3/layout/RandomtoResultProcess"/>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16" tIns="45709" rIns="91416" bIns="45709" rtlCol="0"/>
          <a:lstStyle>
            <a:lvl1pPr algn="l">
              <a:defRPr sz="1200"/>
            </a:lvl1pPr>
          </a:lstStyle>
          <a:p>
            <a:endParaRPr lang="en-GB"/>
          </a:p>
        </p:txBody>
      </p:sp>
      <p:sp>
        <p:nvSpPr>
          <p:cNvPr id="3" name="Date Placeholder 2"/>
          <p:cNvSpPr>
            <a:spLocks noGrp="1"/>
          </p:cNvSpPr>
          <p:nvPr>
            <p:ph type="dt" idx="1"/>
          </p:nvPr>
        </p:nvSpPr>
        <p:spPr>
          <a:xfrm>
            <a:off x="3970939" y="0"/>
            <a:ext cx="3037840" cy="464820"/>
          </a:xfrm>
          <a:prstGeom prst="rect">
            <a:avLst/>
          </a:prstGeom>
        </p:spPr>
        <p:txBody>
          <a:bodyPr vert="horz" lIns="91416" tIns="45709" rIns="91416" bIns="45709" rtlCol="0"/>
          <a:lstStyle>
            <a:lvl1pPr algn="r">
              <a:defRPr sz="1200"/>
            </a:lvl1pPr>
          </a:lstStyle>
          <a:p>
            <a:fld id="{BBE773D9-08DD-45C3-B6EA-7EBBB2591AFA}" type="datetimeFigureOut">
              <a:rPr lang="en-GB" smtClean="0"/>
              <a:t>02/12/2015</a:t>
            </a:fld>
            <a:endParaRPr lang="en-GB"/>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16" tIns="45709" rIns="91416" bIns="45709" rtlCol="0" anchor="ctr"/>
          <a:lstStyle/>
          <a:p>
            <a:endParaRPr lang="en-GB"/>
          </a:p>
        </p:txBody>
      </p:sp>
      <p:sp>
        <p:nvSpPr>
          <p:cNvPr id="5" name="Notes Placeholder 4"/>
          <p:cNvSpPr>
            <a:spLocks noGrp="1"/>
          </p:cNvSpPr>
          <p:nvPr>
            <p:ph type="body" sz="quarter" idx="3"/>
          </p:nvPr>
        </p:nvSpPr>
        <p:spPr>
          <a:xfrm>
            <a:off x="701041" y="4415791"/>
            <a:ext cx="5608320" cy="4183380"/>
          </a:xfrm>
          <a:prstGeom prst="rect">
            <a:avLst/>
          </a:prstGeom>
        </p:spPr>
        <p:txBody>
          <a:bodyPr vert="horz" lIns="91416" tIns="45709" rIns="91416" bIns="4570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829968"/>
            <a:ext cx="3037840" cy="464820"/>
          </a:xfrm>
          <a:prstGeom prst="rect">
            <a:avLst/>
          </a:prstGeom>
        </p:spPr>
        <p:txBody>
          <a:bodyPr vert="horz" lIns="91416" tIns="45709" rIns="91416" bIns="45709" rtlCol="0" anchor="b"/>
          <a:lstStyle>
            <a:lvl1pPr algn="l">
              <a:defRPr sz="1200"/>
            </a:lvl1pPr>
          </a:lstStyle>
          <a:p>
            <a:endParaRPr lang="en-GB"/>
          </a:p>
        </p:txBody>
      </p:sp>
      <p:sp>
        <p:nvSpPr>
          <p:cNvPr id="7" name="Slide Number Placeholder 6"/>
          <p:cNvSpPr>
            <a:spLocks noGrp="1"/>
          </p:cNvSpPr>
          <p:nvPr>
            <p:ph type="sldNum" sz="quarter" idx="5"/>
          </p:nvPr>
        </p:nvSpPr>
        <p:spPr>
          <a:xfrm>
            <a:off x="3970939" y="8829968"/>
            <a:ext cx="3037840" cy="464820"/>
          </a:xfrm>
          <a:prstGeom prst="rect">
            <a:avLst/>
          </a:prstGeom>
        </p:spPr>
        <p:txBody>
          <a:bodyPr vert="horz" lIns="91416" tIns="45709" rIns="91416" bIns="45709"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KW" dirty="0"/>
          </a:p>
        </p:txBody>
      </p:sp>
      <p:sp>
        <p:nvSpPr>
          <p:cNvPr id="4" name="Slide Number Placeholder 3"/>
          <p:cNvSpPr>
            <a:spLocks noGrp="1"/>
          </p:cNvSpPr>
          <p:nvPr>
            <p:ph type="sldNum" sz="quarter" idx="10"/>
          </p:nvPr>
        </p:nvSpPr>
        <p:spPr/>
        <p:txBody>
          <a:bodyPr/>
          <a:lstStyle/>
          <a:p>
            <a:fld id="{2D1D362D-D470-4E36-ADE3-B4B444D500B5}" type="slidenum">
              <a:rPr lang="en-GB" smtClean="0"/>
              <a:t>1</a:t>
            </a:fld>
            <a:endParaRPr lang="en-GB"/>
          </a:p>
        </p:txBody>
      </p:sp>
    </p:spTree>
    <p:extLst>
      <p:ext uri="{BB962C8B-B14F-4D97-AF65-F5344CB8AC3E}">
        <p14:creationId xmlns:p14="http://schemas.microsoft.com/office/powerpoint/2010/main" val="3383619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10</a:t>
            </a:fld>
            <a:endParaRPr lang="ar-KW"/>
          </a:p>
        </p:txBody>
      </p:sp>
    </p:spTree>
    <p:extLst>
      <p:ext uri="{BB962C8B-B14F-4D97-AF65-F5344CB8AC3E}">
        <p14:creationId xmlns:p14="http://schemas.microsoft.com/office/powerpoint/2010/main" val="39962317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11</a:t>
            </a:fld>
            <a:endParaRPr lang="ar-KW"/>
          </a:p>
        </p:txBody>
      </p:sp>
    </p:spTree>
    <p:extLst>
      <p:ext uri="{BB962C8B-B14F-4D97-AF65-F5344CB8AC3E}">
        <p14:creationId xmlns:p14="http://schemas.microsoft.com/office/powerpoint/2010/main" val="27087242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12</a:t>
            </a:fld>
            <a:endParaRPr lang="ar-KW"/>
          </a:p>
        </p:txBody>
      </p:sp>
    </p:spTree>
    <p:extLst>
      <p:ext uri="{BB962C8B-B14F-4D97-AF65-F5344CB8AC3E}">
        <p14:creationId xmlns:p14="http://schemas.microsoft.com/office/powerpoint/2010/main" val="27650647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13</a:t>
            </a:fld>
            <a:endParaRPr lang="ar-KW"/>
          </a:p>
        </p:txBody>
      </p:sp>
    </p:spTree>
    <p:extLst>
      <p:ext uri="{BB962C8B-B14F-4D97-AF65-F5344CB8AC3E}">
        <p14:creationId xmlns:p14="http://schemas.microsoft.com/office/powerpoint/2010/main" val="27606650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14</a:t>
            </a:fld>
            <a:endParaRPr lang="ar-KW"/>
          </a:p>
        </p:txBody>
      </p:sp>
    </p:spTree>
    <p:extLst>
      <p:ext uri="{BB962C8B-B14F-4D97-AF65-F5344CB8AC3E}">
        <p14:creationId xmlns:p14="http://schemas.microsoft.com/office/powerpoint/2010/main" val="18325621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15</a:t>
            </a:fld>
            <a:endParaRPr lang="ar-KW"/>
          </a:p>
        </p:txBody>
      </p:sp>
    </p:spTree>
    <p:extLst>
      <p:ext uri="{BB962C8B-B14F-4D97-AF65-F5344CB8AC3E}">
        <p14:creationId xmlns:p14="http://schemas.microsoft.com/office/powerpoint/2010/main" val="5770005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16</a:t>
            </a:fld>
            <a:endParaRPr lang="ar-KW"/>
          </a:p>
        </p:txBody>
      </p:sp>
    </p:spTree>
    <p:extLst>
      <p:ext uri="{BB962C8B-B14F-4D97-AF65-F5344CB8AC3E}">
        <p14:creationId xmlns:p14="http://schemas.microsoft.com/office/powerpoint/2010/main" val="27912967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17</a:t>
            </a:fld>
            <a:endParaRPr lang="ar-KW"/>
          </a:p>
        </p:txBody>
      </p:sp>
    </p:spTree>
    <p:extLst>
      <p:ext uri="{BB962C8B-B14F-4D97-AF65-F5344CB8AC3E}">
        <p14:creationId xmlns:p14="http://schemas.microsoft.com/office/powerpoint/2010/main" val="40954291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18</a:t>
            </a:fld>
            <a:endParaRPr lang="ar-KW"/>
          </a:p>
        </p:txBody>
      </p:sp>
    </p:spTree>
    <p:extLst>
      <p:ext uri="{BB962C8B-B14F-4D97-AF65-F5344CB8AC3E}">
        <p14:creationId xmlns:p14="http://schemas.microsoft.com/office/powerpoint/2010/main" val="20946238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19</a:t>
            </a:fld>
            <a:endParaRPr lang="ar-KW"/>
          </a:p>
        </p:txBody>
      </p:sp>
    </p:spTree>
    <p:extLst>
      <p:ext uri="{BB962C8B-B14F-4D97-AF65-F5344CB8AC3E}">
        <p14:creationId xmlns:p14="http://schemas.microsoft.com/office/powerpoint/2010/main" val="656294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20</a:t>
            </a:fld>
            <a:endParaRPr lang="ar-KW"/>
          </a:p>
        </p:txBody>
      </p:sp>
    </p:spTree>
    <p:extLst>
      <p:ext uri="{BB962C8B-B14F-4D97-AF65-F5344CB8AC3E}">
        <p14:creationId xmlns:p14="http://schemas.microsoft.com/office/powerpoint/2010/main" val="38510101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21</a:t>
            </a:fld>
            <a:endParaRPr lang="ar-KW"/>
          </a:p>
        </p:txBody>
      </p:sp>
    </p:spTree>
    <p:extLst>
      <p:ext uri="{BB962C8B-B14F-4D97-AF65-F5344CB8AC3E}">
        <p14:creationId xmlns:p14="http://schemas.microsoft.com/office/powerpoint/2010/main" val="31403592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22</a:t>
            </a:fld>
            <a:endParaRPr lang="ar-KW"/>
          </a:p>
        </p:txBody>
      </p:sp>
    </p:spTree>
    <p:extLst>
      <p:ext uri="{BB962C8B-B14F-4D97-AF65-F5344CB8AC3E}">
        <p14:creationId xmlns:p14="http://schemas.microsoft.com/office/powerpoint/2010/main" val="18847625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23</a:t>
            </a:fld>
            <a:endParaRPr lang="ar-KW"/>
          </a:p>
        </p:txBody>
      </p:sp>
    </p:spTree>
    <p:extLst>
      <p:ext uri="{BB962C8B-B14F-4D97-AF65-F5344CB8AC3E}">
        <p14:creationId xmlns:p14="http://schemas.microsoft.com/office/powerpoint/2010/main" val="33920050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24</a:t>
            </a:fld>
            <a:endParaRPr lang="ar-KW"/>
          </a:p>
        </p:txBody>
      </p:sp>
    </p:spTree>
    <p:extLst>
      <p:ext uri="{BB962C8B-B14F-4D97-AF65-F5344CB8AC3E}">
        <p14:creationId xmlns:p14="http://schemas.microsoft.com/office/powerpoint/2010/main" val="2970558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41048166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a:t>
            </a:fld>
            <a:endParaRPr lang="ar-KW"/>
          </a:p>
        </p:txBody>
      </p:sp>
    </p:spTree>
    <p:extLst>
      <p:ext uri="{BB962C8B-B14F-4D97-AF65-F5344CB8AC3E}">
        <p14:creationId xmlns:p14="http://schemas.microsoft.com/office/powerpoint/2010/main" val="27126160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5</a:t>
            </a:fld>
            <a:endParaRPr lang="ar-KW"/>
          </a:p>
        </p:txBody>
      </p:sp>
    </p:spTree>
    <p:extLst>
      <p:ext uri="{BB962C8B-B14F-4D97-AF65-F5344CB8AC3E}">
        <p14:creationId xmlns:p14="http://schemas.microsoft.com/office/powerpoint/2010/main" val="11317155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6</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7</a:t>
            </a:fld>
            <a:endParaRPr lang="ar-KW"/>
          </a:p>
        </p:txBody>
      </p:sp>
    </p:spTree>
    <p:extLst>
      <p:ext uri="{BB962C8B-B14F-4D97-AF65-F5344CB8AC3E}">
        <p14:creationId xmlns:p14="http://schemas.microsoft.com/office/powerpoint/2010/main" val="4008746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8</a:t>
            </a:fld>
            <a:endParaRPr lang="ar-KW"/>
          </a:p>
        </p:txBody>
      </p:sp>
    </p:spTree>
    <p:extLst>
      <p:ext uri="{BB962C8B-B14F-4D97-AF65-F5344CB8AC3E}">
        <p14:creationId xmlns:p14="http://schemas.microsoft.com/office/powerpoint/2010/main" val="3881077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9</a:t>
            </a:fld>
            <a:endParaRPr lang="ar-KW"/>
          </a:p>
        </p:txBody>
      </p:sp>
    </p:spTree>
    <p:extLst>
      <p:ext uri="{BB962C8B-B14F-4D97-AF65-F5344CB8AC3E}">
        <p14:creationId xmlns:p14="http://schemas.microsoft.com/office/powerpoint/2010/main" val="1890750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02/12/2015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Public"/>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Public</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02/12/2015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02/12/2015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02/12/2015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02/12/2015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02/12/2015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02/12/2015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02/12/2015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02/12/2015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02/12/2015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02/12/2015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02/12/2015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Public"/>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Public</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24.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2.png"/><Relationship Id="rId7" Type="http://schemas.openxmlformats.org/officeDocument/2006/relationships/diagramQuickStyle" Target="../diagrams/quickStyle2.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3.tiff"/><Relationship Id="rId9" Type="http://schemas.microsoft.com/office/2007/relationships/diagramDrawing" Target="../diagrams/drawing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3.tiff"/></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0080" y="1388368"/>
            <a:ext cx="7772400" cy="1470025"/>
          </a:xfrm>
        </p:spPr>
        <p:txBody>
          <a:bodyPr>
            <a:normAutofit/>
          </a:bodyPr>
          <a:lstStyle/>
          <a:p>
            <a:pPr rtl="1"/>
            <a:r>
              <a:rPr lang="ar-KW" sz="3600" b="1" dirty="0" smtClean="0">
                <a:solidFill>
                  <a:srgbClr val="8C8A26"/>
                </a:solidFill>
                <a:cs typeface="mohammad bold art 1" pitchFamily="2" charset="-78"/>
              </a:rPr>
              <a:t>ورشة عمل</a:t>
            </a:r>
            <a:r>
              <a:rPr lang="en-US" sz="4800" b="1" dirty="0" smtClean="0">
                <a:solidFill>
                  <a:srgbClr val="8C8A26"/>
                </a:solidFill>
                <a:cs typeface="mohammad bold art 1" pitchFamily="2" charset="-78"/>
              </a:rPr>
              <a:t/>
            </a:r>
            <a:br>
              <a:rPr lang="en-US" sz="4800" b="1" dirty="0" smtClean="0">
                <a:solidFill>
                  <a:srgbClr val="8C8A26"/>
                </a:solidFill>
                <a:cs typeface="mohammad bold art 1" pitchFamily="2" charset="-78"/>
              </a:rPr>
            </a:br>
            <a:endParaRPr lang="en-GB" sz="4800" dirty="0">
              <a:cs typeface="mohammad bold art 1" pitchFamily="2" charset="-78"/>
            </a:endParaRPr>
          </a:p>
        </p:txBody>
      </p:sp>
      <p:sp>
        <p:nvSpPr>
          <p:cNvPr id="3" name="Subtitle 2"/>
          <p:cNvSpPr>
            <a:spLocks noGrp="1"/>
          </p:cNvSpPr>
          <p:nvPr>
            <p:ph type="subTitle" idx="1"/>
          </p:nvPr>
        </p:nvSpPr>
        <p:spPr>
          <a:xfrm>
            <a:off x="1843608" y="2276872"/>
            <a:ext cx="6400800" cy="3456384"/>
          </a:xfrm>
        </p:spPr>
        <p:txBody>
          <a:bodyPr>
            <a:normAutofit fontScale="40000" lnSpcReduction="20000"/>
          </a:bodyPr>
          <a:lstStyle/>
          <a:p>
            <a:pPr rtl="1"/>
            <a:r>
              <a:rPr lang="ar-KW" sz="7000" b="1" dirty="0">
                <a:solidFill>
                  <a:srgbClr val="1F497D"/>
                </a:solidFill>
                <a:cs typeface="mohammad bold art 1" pitchFamily="2" charset="-78"/>
              </a:rPr>
              <a:t>اللائحة التنفيذية الجديدة</a:t>
            </a:r>
          </a:p>
          <a:p>
            <a:pPr rtl="1"/>
            <a:endParaRPr lang="en-US" sz="4800" b="1" dirty="0">
              <a:solidFill>
                <a:srgbClr val="1F497D"/>
              </a:solidFill>
              <a:cs typeface="mohammad bold art 1" pitchFamily="2" charset="-78"/>
            </a:endParaRPr>
          </a:p>
          <a:p>
            <a:pPr rtl="1"/>
            <a:r>
              <a:rPr lang="ar-KW" sz="9300" b="1" dirty="0" smtClean="0">
                <a:solidFill>
                  <a:srgbClr val="1F497D"/>
                </a:solidFill>
                <a:cs typeface="mohammad bold art 1" pitchFamily="2" charset="-78"/>
              </a:rPr>
              <a:t>«قواعد المحافظ الاستثمارية»  </a:t>
            </a:r>
          </a:p>
          <a:p>
            <a:pPr rtl="1"/>
            <a:r>
              <a:rPr lang="ar-KW" sz="9300" b="1" dirty="0" smtClean="0">
                <a:solidFill>
                  <a:srgbClr val="1F497D"/>
                </a:solidFill>
                <a:cs typeface="mohammad bold art 1" pitchFamily="2" charset="-78"/>
              </a:rPr>
              <a:t>«للأوراق المالية»</a:t>
            </a:r>
            <a:endParaRPr lang="ar-KW" sz="9300" b="1" dirty="0">
              <a:solidFill>
                <a:srgbClr val="1F497D"/>
              </a:solidFill>
              <a:cs typeface="mohammad bold art 1" pitchFamily="2" charset="-78"/>
            </a:endParaRPr>
          </a:p>
          <a:p>
            <a:pPr rtl="1"/>
            <a:endParaRPr lang="en-US" sz="4800" b="1" dirty="0">
              <a:solidFill>
                <a:srgbClr val="1F497D"/>
              </a:solidFill>
              <a:cs typeface="mohammad bold art 1" pitchFamily="2" charset="-78"/>
            </a:endParaRPr>
          </a:p>
          <a:p>
            <a:pPr rtl="1"/>
            <a:r>
              <a:rPr lang="ar-KW" sz="7000" b="1" dirty="0">
                <a:solidFill>
                  <a:srgbClr val="1F497D"/>
                </a:solidFill>
                <a:cs typeface="mohammad bold art 1" pitchFamily="2" charset="-78"/>
              </a:rPr>
              <a:t>إدارة متابعة عمليات الأسواق</a:t>
            </a:r>
          </a:p>
          <a:p>
            <a:pPr rtl="1"/>
            <a:endParaRPr lang="ar-KW" sz="4800" b="1" dirty="0">
              <a:solidFill>
                <a:srgbClr val="1F497D"/>
              </a:solidFill>
              <a:cs typeface="mohammad bold art 1" pitchFamily="2" charset="-78"/>
            </a:endParaRPr>
          </a:p>
          <a:p>
            <a:pPr rtl="1"/>
            <a:r>
              <a:rPr lang="ar-KW" sz="5500" b="1" dirty="0" smtClean="0">
                <a:solidFill>
                  <a:srgbClr val="1F497D"/>
                </a:solidFill>
                <a:cs typeface="mohammad bold art 1" pitchFamily="2" charset="-78"/>
              </a:rPr>
              <a:t>30 نوفمـــبر </a:t>
            </a:r>
            <a:r>
              <a:rPr lang="ar-KW" sz="5500" b="1" dirty="0">
                <a:solidFill>
                  <a:srgbClr val="1F497D"/>
                </a:solidFill>
                <a:cs typeface="mohammad bold art 1" pitchFamily="2" charset="-78"/>
              </a:rPr>
              <a:t>2015</a:t>
            </a:r>
          </a:p>
        </p:txBody>
      </p:sp>
      <p:pic>
        <p:nvPicPr>
          <p:cNvPr id="6" name="Picture 5" descr="Picture 3.png"/>
          <p:cNvPicPr>
            <a:picLocks noChangeAspect="1"/>
          </p:cNvPicPr>
          <p:nvPr/>
        </p:nvPicPr>
        <p:blipFill rotWithShape="1">
          <a:blip r:embed="rId3"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a:solidFill>
                  <a:schemeClr val="tx2"/>
                </a:solidFill>
                <a:cs typeface="mohammad bold art 1" pitchFamily="2" charset="-78"/>
              </a:rPr>
              <a:t>ضوابط إدارة المحافظ الاستثمارية</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10</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Content Placeholder 2"/>
          <p:cNvSpPr>
            <a:spLocks noGrp="1"/>
          </p:cNvSpPr>
          <p:nvPr>
            <p:ph idx="1"/>
          </p:nvPr>
        </p:nvSpPr>
        <p:spPr>
          <a:xfrm>
            <a:off x="457200" y="1600200"/>
            <a:ext cx="8229600" cy="4525963"/>
          </a:xfrm>
        </p:spPr>
        <p:txBody>
          <a:bodyPr>
            <a:noAutofit/>
          </a:bodyPr>
          <a:lstStyle/>
          <a:p>
            <a:pPr marL="0" indent="0" algn="just" rtl="1" fontAlgn="base">
              <a:lnSpc>
                <a:spcPct val="150000"/>
              </a:lnSpc>
              <a:spcBef>
                <a:spcPct val="0"/>
              </a:spcBef>
              <a:spcAft>
                <a:spcPts val="600"/>
              </a:spcAft>
              <a:buNone/>
            </a:pPr>
            <a:r>
              <a:rPr lang="ar-KW" sz="2000" b="1" u="sng" dirty="0" smtClean="0">
                <a:solidFill>
                  <a:schemeClr val="tx2"/>
                </a:solidFill>
                <a:latin typeface="Calibri" pitchFamily="34" charset="0"/>
                <a:cs typeface="mohammad bold art 1" pitchFamily="2" charset="-78"/>
              </a:rPr>
              <a:t>ثانياً: الوفاء باحتياجات العميل</a:t>
            </a:r>
          </a:p>
          <a:p>
            <a:pPr lvl="1" algn="just" rtl="1" fontAlgn="base">
              <a:lnSpc>
                <a:spcPct val="150000"/>
              </a:lnSpc>
              <a:spcBef>
                <a:spcPct val="0"/>
              </a:spcBef>
              <a:spcAft>
                <a:spcPts val="600"/>
              </a:spcAft>
              <a:buFont typeface="Wingdings" panose="05000000000000000000" pitchFamily="2" charset="2"/>
              <a:buChar char="ü"/>
            </a:pPr>
            <a:r>
              <a:rPr lang="ar-KW" sz="1800" dirty="0" smtClean="0">
                <a:solidFill>
                  <a:schemeClr val="tx2"/>
                </a:solidFill>
                <a:latin typeface="Calibri" pitchFamily="34" charset="0"/>
                <a:cs typeface="mohammad bold art 1" pitchFamily="2" charset="-78"/>
              </a:rPr>
              <a:t>عند قيام الشخص المرخص له بتقديم الخدمات الاستثمارية للعميل، يتعين عليه التأكد من اتساق الخدمات المقدمة مع احتياجات العميل الاستثمارية </a:t>
            </a:r>
            <a:r>
              <a:rPr lang="ar-KW" sz="1800" dirty="0">
                <a:solidFill>
                  <a:schemeClr val="tx2"/>
                </a:solidFill>
                <a:latin typeface="Calibri" pitchFamily="34" charset="0"/>
                <a:cs typeface="mohammad bold art 1" pitchFamily="2" charset="-78"/>
              </a:rPr>
              <a:t>ووضعه </a:t>
            </a:r>
            <a:r>
              <a:rPr lang="ar-KW" sz="1800" dirty="0" smtClean="0">
                <a:solidFill>
                  <a:schemeClr val="tx2"/>
                </a:solidFill>
                <a:latin typeface="Calibri" pitchFamily="34" charset="0"/>
                <a:cs typeface="mohammad bold art 1" pitchFamily="2" charset="-78"/>
              </a:rPr>
              <a:t>المالي.</a:t>
            </a:r>
          </a:p>
          <a:p>
            <a:pPr marL="457200" lvl="1" indent="0" algn="just" rtl="1" fontAlgn="base">
              <a:lnSpc>
                <a:spcPct val="150000"/>
              </a:lnSpc>
              <a:spcBef>
                <a:spcPct val="0"/>
              </a:spcBef>
              <a:spcAft>
                <a:spcPts val="600"/>
              </a:spcAft>
              <a:buNone/>
            </a:pPr>
            <a:endParaRPr lang="ar-KW" sz="1050" dirty="0">
              <a:solidFill>
                <a:schemeClr val="tx2"/>
              </a:solidFill>
              <a:latin typeface="Calibri" pitchFamily="34" charset="0"/>
              <a:cs typeface="mohammad bold art 1" pitchFamily="2" charset="-78"/>
            </a:endParaRPr>
          </a:p>
          <a:p>
            <a:pPr marL="0" lvl="1" indent="0" algn="just" rtl="1" fontAlgn="base">
              <a:lnSpc>
                <a:spcPct val="150000"/>
              </a:lnSpc>
              <a:spcBef>
                <a:spcPct val="0"/>
              </a:spcBef>
              <a:spcAft>
                <a:spcPts val="600"/>
              </a:spcAft>
              <a:buNone/>
            </a:pPr>
            <a:r>
              <a:rPr lang="ar-KW" sz="2000" b="1" u="sng" dirty="0">
                <a:solidFill>
                  <a:schemeClr val="tx2"/>
                </a:solidFill>
                <a:latin typeface="Calibri" pitchFamily="34" charset="0"/>
                <a:cs typeface="mohammad bold art 1" pitchFamily="2" charset="-78"/>
              </a:rPr>
              <a:t>ثالثاً</a:t>
            </a:r>
            <a:r>
              <a:rPr lang="ar-KW" sz="2000" b="1" u="sng" dirty="0" smtClean="0">
                <a:solidFill>
                  <a:schemeClr val="tx2"/>
                </a:solidFill>
                <a:latin typeface="Calibri" pitchFamily="34" charset="0"/>
                <a:cs typeface="mohammad bold art 1" pitchFamily="2" charset="-78"/>
              </a:rPr>
              <a:t>: </a:t>
            </a:r>
            <a:r>
              <a:rPr lang="ar-KW" sz="2000" b="1" u="sng" dirty="0">
                <a:solidFill>
                  <a:schemeClr val="tx2"/>
                </a:solidFill>
                <a:latin typeface="Calibri" pitchFamily="34" charset="0"/>
                <a:cs typeface="mohammad bold art 1" pitchFamily="2" charset="-78"/>
              </a:rPr>
              <a:t>واجبات </a:t>
            </a:r>
            <a:r>
              <a:rPr lang="ar-KW" sz="2000" b="1" u="sng" dirty="0" smtClean="0">
                <a:solidFill>
                  <a:schemeClr val="tx2"/>
                </a:solidFill>
                <a:latin typeface="Calibri" pitchFamily="34" charset="0"/>
                <a:cs typeface="mohammad bold art 1" pitchFamily="2" charset="-78"/>
              </a:rPr>
              <a:t>الرعاية</a:t>
            </a:r>
          </a:p>
          <a:p>
            <a:pPr marL="457200" lvl="1" indent="0" algn="just" rtl="1" fontAlgn="base">
              <a:lnSpc>
                <a:spcPct val="150000"/>
              </a:lnSpc>
              <a:spcBef>
                <a:spcPct val="0"/>
              </a:spcBef>
              <a:spcAft>
                <a:spcPts val="600"/>
              </a:spcAft>
              <a:buNone/>
            </a:pPr>
            <a:r>
              <a:rPr lang="ar-KW" sz="1800" dirty="0" smtClean="0">
                <a:solidFill>
                  <a:schemeClr val="tx2"/>
                </a:solidFill>
                <a:latin typeface="Calibri" pitchFamily="34" charset="0"/>
                <a:cs typeface="mohammad bold art 1" pitchFamily="2" charset="-78"/>
              </a:rPr>
              <a:t>يجب أن تكون مصلحة العميل ورعاية استثماراته من أهم أهداف الشخص المرخص له، حيث يتعين عليه الالتزام على الأخص بما يلي:</a:t>
            </a:r>
            <a:endParaRPr lang="en-US" sz="1800" dirty="0" smtClean="0">
              <a:solidFill>
                <a:schemeClr val="tx2"/>
              </a:solidFill>
              <a:latin typeface="Calibri" pitchFamily="34" charset="0"/>
              <a:cs typeface="mohammad bold art 1" pitchFamily="2" charset="-78"/>
            </a:endParaRPr>
          </a:p>
          <a:p>
            <a:pPr lvl="1" algn="just" rtl="1" fontAlgn="base">
              <a:lnSpc>
                <a:spcPct val="150000"/>
              </a:lnSpc>
              <a:spcBef>
                <a:spcPct val="0"/>
              </a:spcBef>
              <a:spcAft>
                <a:spcPts val="600"/>
              </a:spcAft>
              <a:buFont typeface="Wingdings" panose="05000000000000000000" pitchFamily="2" charset="2"/>
              <a:buChar char="ü"/>
            </a:pPr>
            <a:r>
              <a:rPr lang="ar-KW" sz="1800" u="sng" dirty="0" smtClean="0">
                <a:solidFill>
                  <a:srgbClr val="FF0000"/>
                </a:solidFill>
                <a:latin typeface="Calibri" pitchFamily="34" charset="0"/>
                <a:cs typeface="mohammad bold art 1" pitchFamily="2" charset="-78"/>
              </a:rPr>
              <a:t>عدم تخويل أشخاص آخرين لإدارة استثمارات العميل</a:t>
            </a:r>
            <a:r>
              <a:rPr lang="ar-KW" sz="1800" dirty="0" smtClean="0">
                <a:solidFill>
                  <a:schemeClr val="tx2"/>
                </a:solidFill>
                <a:latin typeface="Calibri" pitchFamily="34" charset="0"/>
                <a:cs typeface="mohammad bold art 1" pitchFamily="2" charset="-78"/>
              </a:rPr>
              <a:t>، مع إمكانية تخويل شركات متخصصة لإدارة استثمارات العميل خارج دولة الكويت بشرط موافقة العميل الكتابية.</a:t>
            </a:r>
            <a:endParaRPr lang="en-US" sz="1800" dirty="0" smtClean="0">
              <a:solidFill>
                <a:schemeClr val="tx2"/>
              </a:solidFill>
              <a:latin typeface="Calibri" pitchFamily="34" charset="0"/>
              <a:cs typeface="mohammad bold art 1" pitchFamily="2" charset="-78"/>
            </a:endParaRPr>
          </a:p>
          <a:p>
            <a:pPr marL="0" lvl="1" indent="0" algn="just" rtl="1" fontAlgn="base">
              <a:lnSpc>
                <a:spcPct val="150000"/>
              </a:lnSpc>
              <a:spcBef>
                <a:spcPct val="0"/>
              </a:spcBef>
              <a:spcAft>
                <a:spcPts val="600"/>
              </a:spcAft>
              <a:buNone/>
            </a:pPr>
            <a:endParaRPr lang="ar-KW" sz="2000" b="1" u="sng" dirty="0">
              <a:solidFill>
                <a:schemeClr val="tx2"/>
              </a:solidFill>
              <a:latin typeface="Calibri" pitchFamily="34" charset="0"/>
              <a:cs typeface="mohammad bold art 1" pitchFamily="2" charset="-78"/>
            </a:endParaRP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Tree>
    <p:extLst>
      <p:ext uri="{BB962C8B-B14F-4D97-AF65-F5344CB8AC3E}">
        <p14:creationId xmlns:p14="http://schemas.microsoft.com/office/powerpoint/2010/main" val="20440076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a:solidFill>
                  <a:schemeClr val="tx2"/>
                </a:solidFill>
                <a:cs typeface="mohammad bold art 1" pitchFamily="2" charset="-78"/>
              </a:rPr>
              <a:t>ضوابط إدارة المحافظ الاستثمارية</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11</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Content Placeholder 2"/>
          <p:cNvSpPr>
            <a:spLocks noGrp="1"/>
          </p:cNvSpPr>
          <p:nvPr>
            <p:ph idx="1"/>
          </p:nvPr>
        </p:nvSpPr>
        <p:spPr>
          <a:xfrm>
            <a:off x="457200" y="1600200"/>
            <a:ext cx="8229600" cy="4525963"/>
          </a:xfrm>
        </p:spPr>
        <p:txBody>
          <a:bodyPr>
            <a:noAutofit/>
          </a:bodyPr>
          <a:lstStyle/>
          <a:p>
            <a:pPr marL="0" lvl="1" indent="0" algn="just" rtl="1" fontAlgn="base">
              <a:lnSpc>
                <a:spcPct val="150000"/>
              </a:lnSpc>
              <a:spcBef>
                <a:spcPct val="0"/>
              </a:spcBef>
              <a:spcAft>
                <a:spcPts val="600"/>
              </a:spcAft>
              <a:buNone/>
            </a:pPr>
            <a:r>
              <a:rPr lang="ar-KW" sz="2000" b="1" u="sng" dirty="0" smtClean="0">
                <a:solidFill>
                  <a:schemeClr val="tx2"/>
                </a:solidFill>
                <a:latin typeface="Calibri" pitchFamily="34" charset="0"/>
                <a:cs typeface="mohammad bold art 1" pitchFamily="2" charset="-78"/>
              </a:rPr>
              <a:t>(يتبع) ثالثاً</a:t>
            </a:r>
            <a:r>
              <a:rPr lang="ar-KW" sz="2000" b="1" u="sng" dirty="0">
                <a:solidFill>
                  <a:schemeClr val="tx2"/>
                </a:solidFill>
                <a:latin typeface="Calibri" pitchFamily="34" charset="0"/>
                <a:cs typeface="mohammad bold art 1" pitchFamily="2" charset="-78"/>
              </a:rPr>
              <a:t>: واجبات الرعاية</a:t>
            </a:r>
          </a:p>
          <a:p>
            <a:pPr lvl="1" algn="just" rtl="1" fontAlgn="base">
              <a:lnSpc>
                <a:spcPct val="150000"/>
              </a:lnSpc>
              <a:spcBef>
                <a:spcPct val="0"/>
              </a:spcBef>
              <a:spcAft>
                <a:spcPts val="600"/>
              </a:spcAft>
              <a:buFont typeface="Wingdings" panose="05000000000000000000" pitchFamily="2" charset="2"/>
              <a:buChar char="ü"/>
            </a:pPr>
            <a:r>
              <a:rPr lang="ar-KW" sz="1550" dirty="0" smtClean="0">
                <a:solidFill>
                  <a:schemeClr val="tx2"/>
                </a:solidFill>
                <a:latin typeface="Calibri" pitchFamily="34" charset="0"/>
                <a:cs typeface="mohammad bold art 1" pitchFamily="2" charset="-78"/>
              </a:rPr>
              <a:t>يجب أن يمتلك المحفظة الاستثمارية عميلاً واحداً فقط، ما عدا حالات الإرث وذلك وفقاً للقواعد المنصوص عليها في هذه اللائحة.</a:t>
            </a:r>
          </a:p>
          <a:p>
            <a:pPr lvl="1" algn="just" rtl="1" fontAlgn="base">
              <a:lnSpc>
                <a:spcPct val="150000"/>
              </a:lnSpc>
              <a:spcBef>
                <a:spcPct val="0"/>
              </a:spcBef>
              <a:spcAft>
                <a:spcPts val="600"/>
              </a:spcAft>
              <a:buFont typeface="Wingdings" panose="05000000000000000000" pitchFamily="2" charset="2"/>
              <a:buChar char="ü"/>
            </a:pPr>
            <a:r>
              <a:rPr lang="ar-KW" sz="1550" dirty="0" smtClean="0">
                <a:solidFill>
                  <a:schemeClr val="tx2"/>
                </a:solidFill>
                <a:latin typeface="Calibri" pitchFamily="34" charset="0"/>
                <a:cs typeface="mohammad bold art 1" pitchFamily="2" charset="-78"/>
              </a:rPr>
              <a:t>فتح </a:t>
            </a:r>
            <a:r>
              <a:rPr lang="ar-KW" sz="1550" dirty="0">
                <a:solidFill>
                  <a:schemeClr val="tx2"/>
                </a:solidFill>
                <a:latin typeface="Calibri" pitchFamily="34" charset="0"/>
                <a:cs typeface="mohammad bold art 1" pitchFamily="2" charset="-78"/>
              </a:rPr>
              <a:t>محفظة استثمارية رئيسية واحدة لكل عميل، </a:t>
            </a:r>
            <a:r>
              <a:rPr lang="ar-KW" sz="1550" dirty="0" smtClean="0">
                <a:solidFill>
                  <a:schemeClr val="tx2"/>
                </a:solidFill>
                <a:latin typeface="Calibri" pitchFamily="34" charset="0"/>
                <a:cs typeface="mohammad bold art 1" pitchFamily="2" charset="-78"/>
              </a:rPr>
              <a:t>وذلك لكل </a:t>
            </a:r>
            <a:r>
              <a:rPr lang="ar-KW" sz="1550" dirty="0">
                <a:solidFill>
                  <a:schemeClr val="tx2"/>
                </a:solidFill>
                <a:latin typeface="Calibri" pitchFamily="34" charset="0"/>
                <a:cs typeface="mohammad bold art 1" pitchFamily="2" charset="-78"/>
              </a:rPr>
              <a:t>نوع </a:t>
            </a:r>
            <a:r>
              <a:rPr lang="ar-KW" sz="1550" dirty="0" smtClean="0">
                <a:solidFill>
                  <a:schemeClr val="tx2"/>
                </a:solidFill>
                <a:latin typeface="Calibri" pitchFamily="34" charset="0"/>
                <a:cs typeface="mohammad bold art 1" pitchFamily="2" charset="-78"/>
              </a:rPr>
              <a:t>من المحافظ الاستثمارية وفق الآلية التي تدار بها المحفظة، </a:t>
            </a:r>
            <a:r>
              <a:rPr lang="ar-KW" sz="1550" dirty="0">
                <a:solidFill>
                  <a:schemeClr val="tx2"/>
                </a:solidFill>
                <a:latin typeface="Calibri" pitchFamily="34" charset="0"/>
                <a:cs typeface="mohammad bold art 1" pitchFamily="2" charset="-78"/>
              </a:rPr>
              <a:t>مع إمكانية فتح محفظة استثمارية فرعية تندرج تحت المحفظة الاستثمارية الرئيسية التي يتملكها </a:t>
            </a:r>
            <a:r>
              <a:rPr lang="ar-KW" sz="1550" dirty="0" smtClean="0">
                <a:solidFill>
                  <a:schemeClr val="tx2"/>
                </a:solidFill>
                <a:latin typeface="Calibri" pitchFamily="34" charset="0"/>
                <a:cs typeface="mohammad bold art 1" pitchFamily="2" charset="-78"/>
              </a:rPr>
              <a:t>العميل.</a:t>
            </a:r>
            <a:endParaRPr lang="en-US" sz="1550" dirty="0">
              <a:solidFill>
                <a:schemeClr val="tx2"/>
              </a:solidFill>
              <a:latin typeface="Calibri" pitchFamily="34" charset="0"/>
              <a:cs typeface="mohammad bold art 1" pitchFamily="2" charset="-78"/>
            </a:endParaRPr>
          </a:p>
          <a:p>
            <a:pPr lvl="1" algn="just" rtl="1" fontAlgn="base">
              <a:lnSpc>
                <a:spcPct val="150000"/>
              </a:lnSpc>
              <a:spcBef>
                <a:spcPct val="0"/>
              </a:spcBef>
              <a:spcAft>
                <a:spcPts val="600"/>
              </a:spcAft>
              <a:buFont typeface="Wingdings" panose="05000000000000000000" pitchFamily="2" charset="2"/>
              <a:buChar char="ü"/>
            </a:pPr>
            <a:r>
              <a:rPr lang="ar-KW" sz="1550" u="sng" dirty="0" smtClean="0">
                <a:solidFill>
                  <a:srgbClr val="FF0000"/>
                </a:solidFill>
                <a:latin typeface="Calibri" pitchFamily="34" charset="0"/>
                <a:cs typeface="mohammad bold art 1" pitchFamily="2" charset="-78"/>
              </a:rPr>
              <a:t>تمكين العملاء من ممارسة حقوقهم المترتبة على ملكية الأوراق المالية</a:t>
            </a:r>
            <a:r>
              <a:rPr lang="ar-KW" sz="1550" u="sng" dirty="0">
                <a:solidFill>
                  <a:srgbClr val="FF0000"/>
                </a:solidFill>
                <a:latin typeface="Calibri" pitchFamily="34" charset="0"/>
                <a:cs typeface="mohammad bold art 1" pitchFamily="2" charset="-78"/>
              </a:rPr>
              <a:t>،</a:t>
            </a:r>
            <a:r>
              <a:rPr lang="ar-KW" sz="1550" u="sng" dirty="0" smtClean="0">
                <a:solidFill>
                  <a:schemeClr val="accent6">
                    <a:lumMod val="75000"/>
                  </a:schemeClr>
                </a:solidFill>
                <a:latin typeface="Calibri" pitchFamily="34" charset="0"/>
                <a:cs typeface="mohammad bold art 1" pitchFamily="2" charset="-78"/>
              </a:rPr>
              <a:t> </a:t>
            </a:r>
            <a:r>
              <a:rPr lang="ar-KW" sz="1550" dirty="0">
                <a:solidFill>
                  <a:schemeClr val="tx2"/>
                </a:solidFill>
                <a:latin typeface="Calibri" pitchFamily="34" charset="0"/>
                <a:cs typeface="mohammad bold art 1" pitchFamily="2" charset="-78"/>
              </a:rPr>
              <a:t>مثل حق إجراء أي تصرف على الأوراق المالية، وحق التصويت والترشيح والتعيين في مجالس إدارات </a:t>
            </a:r>
            <a:r>
              <a:rPr lang="ar-KW" sz="1550" dirty="0" smtClean="0">
                <a:solidFill>
                  <a:schemeClr val="tx2"/>
                </a:solidFill>
                <a:latin typeface="Calibri" pitchFamily="34" charset="0"/>
                <a:cs typeface="mohammad bold art 1" pitchFamily="2" charset="-78"/>
              </a:rPr>
              <a:t>الشركات، </a:t>
            </a:r>
            <a:r>
              <a:rPr lang="ar-KW" sz="1550" dirty="0">
                <a:solidFill>
                  <a:schemeClr val="tx2"/>
                </a:solidFill>
                <a:latin typeface="Calibri" pitchFamily="34" charset="0"/>
                <a:cs typeface="mohammad bold art 1" pitchFamily="2" charset="-78"/>
              </a:rPr>
              <a:t>مع عدم </a:t>
            </a:r>
            <a:r>
              <a:rPr lang="ar-KW" sz="1550" dirty="0" smtClean="0">
                <a:solidFill>
                  <a:schemeClr val="tx2"/>
                </a:solidFill>
                <a:latin typeface="Calibri" pitchFamily="34" charset="0"/>
                <a:cs typeface="mohammad bold art 1" pitchFamily="2" charset="-78"/>
              </a:rPr>
              <a:t>جواز </a:t>
            </a:r>
            <a:r>
              <a:rPr lang="ar-KW" sz="1550" dirty="0">
                <a:solidFill>
                  <a:schemeClr val="tx2"/>
                </a:solidFill>
                <a:latin typeface="Calibri" pitchFamily="34" charset="0"/>
                <a:cs typeface="mohammad bold art 1" pitchFamily="2" charset="-78"/>
              </a:rPr>
              <a:t>قيام الشخص المرخص له بممارسة تلك الحقوق بالإنابة عن العملاء إلا من خلال تفويض كتابي من </a:t>
            </a:r>
            <a:r>
              <a:rPr lang="ar-KW" sz="1550" dirty="0" smtClean="0">
                <a:solidFill>
                  <a:schemeClr val="tx2"/>
                </a:solidFill>
                <a:latin typeface="Calibri" pitchFamily="34" charset="0"/>
                <a:cs typeface="mohammad bold art 1" pitchFamily="2" charset="-78"/>
              </a:rPr>
              <a:t>العميل سواء تم ذكره في العقد أو تفويض خاص. (باستثناء حالات </a:t>
            </a:r>
            <a:r>
              <a:rPr lang="ar-KW" sz="1550" dirty="0">
                <a:solidFill>
                  <a:schemeClr val="tx2"/>
                </a:solidFill>
                <a:latin typeface="Calibri" pitchFamily="34" charset="0"/>
                <a:cs typeface="mohammad bold art 1" pitchFamily="2" charset="-78"/>
              </a:rPr>
              <a:t>وجود شرط في الاتفاق يقيد حق العميل في ممارسة كل أو بعض الحقوق المترتبة على ملكية الورقة </a:t>
            </a:r>
            <a:r>
              <a:rPr lang="ar-KW" sz="1550" dirty="0" smtClean="0">
                <a:solidFill>
                  <a:schemeClr val="tx2"/>
                </a:solidFill>
                <a:latin typeface="Calibri" pitchFamily="34" charset="0"/>
                <a:cs typeface="mohammad bold art 1" pitchFamily="2" charset="-78"/>
              </a:rPr>
              <a:t>المالية).</a:t>
            </a:r>
            <a:endParaRPr lang="ar-KW" sz="1550" dirty="0">
              <a:solidFill>
                <a:schemeClr val="tx2"/>
              </a:solidFill>
              <a:latin typeface="Calibri" pitchFamily="34" charset="0"/>
              <a:cs typeface="mohammad bold art 1" pitchFamily="2" charset="-78"/>
            </a:endParaRP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Tree>
    <p:extLst>
      <p:ext uri="{BB962C8B-B14F-4D97-AF65-F5344CB8AC3E}">
        <p14:creationId xmlns:p14="http://schemas.microsoft.com/office/powerpoint/2010/main" val="16759388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a:solidFill>
                  <a:schemeClr val="tx2"/>
                </a:solidFill>
                <a:cs typeface="mohammad bold art 1" pitchFamily="2" charset="-78"/>
              </a:rPr>
              <a:t>ضوابط إدارة المحافظ الاستثمارية</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12</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Content Placeholder 2"/>
          <p:cNvSpPr>
            <a:spLocks noGrp="1"/>
          </p:cNvSpPr>
          <p:nvPr>
            <p:ph idx="1"/>
          </p:nvPr>
        </p:nvSpPr>
        <p:spPr>
          <a:xfrm>
            <a:off x="457200" y="1600200"/>
            <a:ext cx="8229600" cy="4525963"/>
          </a:xfrm>
        </p:spPr>
        <p:txBody>
          <a:bodyPr>
            <a:noAutofit/>
          </a:bodyPr>
          <a:lstStyle/>
          <a:p>
            <a:pPr marL="0" lvl="1" indent="0" algn="just" rtl="1" fontAlgn="base">
              <a:lnSpc>
                <a:spcPct val="150000"/>
              </a:lnSpc>
              <a:spcBef>
                <a:spcPct val="0"/>
              </a:spcBef>
              <a:spcAft>
                <a:spcPts val="600"/>
              </a:spcAft>
              <a:buNone/>
            </a:pPr>
            <a:r>
              <a:rPr lang="ar-KW" sz="2000" b="1" u="sng" dirty="0" smtClean="0">
                <a:solidFill>
                  <a:schemeClr val="tx2"/>
                </a:solidFill>
                <a:latin typeface="Calibri" pitchFamily="34" charset="0"/>
                <a:cs typeface="mohammad bold art 1" pitchFamily="2" charset="-78"/>
              </a:rPr>
              <a:t>(يتبع) ثالثاً</a:t>
            </a:r>
            <a:r>
              <a:rPr lang="ar-KW" sz="2000" b="1" u="sng" dirty="0">
                <a:solidFill>
                  <a:schemeClr val="tx2"/>
                </a:solidFill>
                <a:latin typeface="Calibri" pitchFamily="34" charset="0"/>
                <a:cs typeface="mohammad bold art 1" pitchFamily="2" charset="-78"/>
              </a:rPr>
              <a:t>: واجبات الرعاية</a:t>
            </a:r>
          </a:p>
          <a:p>
            <a:pPr lvl="1" algn="just" rtl="1" fontAlgn="base">
              <a:lnSpc>
                <a:spcPct val="150000"/>
              </a:lnSpc>
              <a:spcBef>
                <a:spcPct val="0"/>
              </a:spcBef>
              <a:spcAft>
                <a:spcPts val="600"/>
              </a:spcAft>
              <a:buFont typeface="Wingdings" panose="05000000000000000000" pitchFamily="2" charset="2"/>
              <a:buChar char="ü"/>
            </a:pPr>
            <a:r>
              <a:rPr lang="ar-KW" sz="1600" dirty="0">
                <a:solidFill>
                  <a:schemeClr val="tx2"/>
                </a:solidFill>
                <a:latin typeface="Calibri" pitchFamily="34" charset="0"/>
                <a:cs typeface="mohammad bold art 1" pitchFamily="2" charset="-78"/>
              </a:rPr>
              <a:t>تحمل المسؤولية عن أخطاء الشخص المرخص له أو موظفيه التي قد تحدث عند تنفيذ الصفقات وأوامر العملاء.</a:t>
            </a:r>
          </a:p>
          <a:p>
            <a:pPr lvl="1" algn="just" rtl="1" fontAlgn="base">
              <a:lnSpc>
                <a:spcPct val="150000"/>
              </a:lnSpc>
              <a:spcBef>
                <a:spcPct val="0"/>
              </a:spcBef>
              <a:spcAft>
                <a:spcPts val="600"/>
              </a:spcAft>
              <a:buFont typeface="Wingdings" panose="05000000000000000000" pitchFamily="2" charset="2"/>
              <a:buChar char="ü"/>
            </a:pPr>
            <a:r>
              <a:rPr lang="ar-KW" sz="1600" u="sng" dirty="0">
                <a:solidFill>
                  <a:srgbClr val="FF0000"/>
                </a:solidFill>
                <a:latin typeface="Calibri" pitchFamily="34" charset="0"/>
                <a:cs typeface="mohammad bold art 1" pitchFamily="2" charset="-78"/>
              </a:rPr>
              <a:t>عدم الاشتراك في تأسيس الشركات الجديدة من الأسهم نيابة عن </a:t>
            </a:r>
            <a:r>
              <a:rPr lang="ar-KW" sz="1600" u="sng" dirty="0" smtClean="0">
                <a:solidFill>
                  <a:srgbClr val="FF0000"/>
                </a:solidFill>
                <a:latin typeface="Calibri" pitchFamily="34" charset="0"/>
                <a:cs typeface="mohammad bold art 1" pitchFamily="2" charset="-78"/>
              </a:rPr>
              <a:t>العملاء،</a:t>
            </a:r>
            <a:r>
              <a:rPr lang="ar-KW" sz="1600" dirty="0" smtClean="0">
                <a:solidFill>
                  <a:srgbClr val="FF0000"/>
                </a:solidFill>
                <a:latin typeface="Calibri" pitchFamily="34" charset="0"/>
                <a:cs typeface="mohammad bold art 1" pitchFamily="2" charset="-78"/>
              </a:rPr>
              <a:t> </a:t>
            </a:r>
            <a:r>
              <a:rPr lang="ar-KW" sz="1600" dirty="0" smtClean="0">
                <a:solidFill>
                  <a:schemeClr val="tx2"/>
                </a:solidFill>
                <a:latin typeface="Calibri" pitchFamily="34" charset="0"/>
                <a:cs typeface="mohammad bold art 1" pitchFamily="2" charset="-78"/>
              </a:rPr>
              <a:t>دون المساس بحق الشخص المرخص له في الاكتتاب نيابة عن العملاء، على أن تُقدم طلبات الاكتتاب وأن تستصدر شهادات الأوراق المالية باسم كل مكتتب على حدة.</a:t>
            </a:r>
            <a:endParaRPr lang="en-US" sz="1600" dirty="0">
              <a:solidFill>
                <a:schemeClr val="tx2"/>
              </a:solidFill>
              <a:latin typeface="Calibri" pitchFamily="34" charset="0"/>
              <a:cs typeface="mohammad bold art 1" pitchFamily="2" charset="-78"/>
            </a:endParaRP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Tree>
    <p:extLst>
      <p:ext uri="{BB962C8B-B14F-4D97-AF65-F5344CB8AC3E}">
        <p14:creationId xmlns:p14="http://schemas.microsoft.com/office/powerpoint/2010/main" val="33830282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a:solidFill>
                  <a:schemeClr val="tx2"/>
                </a:solidFill>
                <a:cs typeface="mohammad bold art 1" pitchFamily="2" charset="-78"/>
              </a:rPr>
              <a:t>ضوابط إدارة المحافظ الاستثمارية</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13</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Content Placeholder 2"/>
          <p:cNvSpPr>
            <a:spLocks noGrp="1"/>
          </p:cNvSpPr>
          <p:nvPr>
            <p:ph idx="1"/>
          </p:nvPr>
        </p:nvSpPr>
        <p:spPr>
          <a:xfrm>
            <a:off x="457200" y="1600200"/>
            <a:ext cx="8229600" cy="4525963"/>
          </a:xfrm>
        </p:spPr>
        <p:txBody>
          <a:bodyPr>
            <a:noAutofit/>
          </a:bodyPr>
          <a:lstStyle/>
          <a:p>
            <a:pPr marL="0" lvl="1" indent="0" algn="just" rtl="1" fontAlgn="base">
              <a:lnSpc>
                <a:spcPct val="150000"/>
              </a:lnSpc>
              <a:spcBef>
                <a:spcPct val="0"/>
              </a:spcBef>
              <a:spcAft>
                <a:spcPts val="600"/>
              </a:spcAft>
              <a:buNone/>
            </a:pPr>
            <a:r>
              <a:rPr lang="ar-KW" sz="2000" b="1" u="sng" dirty="0">
                <a:solidFill>
                  <a:schemeClr val="tx2"/>
                </a:solidFill>
                <a:latin typeface="Calibri" pitchFamily="34" charset="0"/>
                <a:cs typeface="mohammad bold art 1" pitchFamily="2" charset="-78"/>
              </a:rPr>
              <a:t>رابعاً: واجبات الأمانة وسرية المعلومات</a:t>
            </a:r>
          </a:p>
          <a:p>
            <a:pPr marL="457200" lvl="1" indent="0" algn="just" rtl="1" fontAlgn="base">
              <a:lnSpc>
                <a:spcPct val="150000"/>
              </a:lnSpc>
              <a:spcBef>
                <a:spcPct val="0"/>
              </a:spcBef>
              <a:spcAft>
                <a:spcPts val="600"/>
              </a:spcAft>
              <a:buNone/>
            </a:pPr>
            <a:r>
              <a:rPr lang="ar-KW" sz="1800" dirty="0">
                <a:solidFill>
                  <a:schemeClr val="tx2"/>
                </a:solidFill>
                <a:latin typeface="Calibri" pitchFamily="34" charset="0"/>
                <a:cs typeface="mohammad bold art 1" pitchFamily="2" charset="-78"/>
              </a:rPr>
              <a:t>يجب </a:t>
            </a:r>
            <a:r>
              <a:rPr lang="ar-KW" sz="1800" dirty="0" smtClean="0">
                <a:solidFill>
                  <a:schemeClr val="tx2"/>
                </a:solidFill>
                <a:latin typeface="Calibri" pitchFamily="34" charset="0"/>
                <a:cs typeface="mohammad bold art 1" pitchFamily="2" charset="-78"/>
              </a:rPr>
              <a:t>أن يتصرف الشخص المرخص له في جميع الأحوال بحسن نية ولمصلحة العميل، والمحافظة على بذل عناية الشخص الحريص عند إدارة المحافظ الاستثمارية للعملاء، </a:t>
            </a:r>
            <a:r>
              <a:rPr lang="ar-KW" sz="1800" dirty="0">
                <a:solidFill>
                  <a:schemeClr val="tx2"/>
                </a:solidFill>
                <a:latin typeface="Calibri" pitchFamily="34" charset="0"/>
                <a:cs typeface="mohammad bold art 1" pitchFamily="2" charset="-78"/>
              </a:rPr>
              <a:t>حيث يتعين عليه الالتزام على الأخص بما يلي:</a:t>
            </a:r>
            <a:endParaRPr lang="en-US" sz="1800" dirty="0">
              <a:solidFill>
                <a:schemeClr val="tx2"/>
              </a:solidFill>
              <a:latin typeface="Calibri" pitchFamily="34" charset="0"/>
              <a:cs typeface="mohammad bold art 1" pitchFamily="2" charset="-78"/>
            </a:endParaRPr>
          </a:p>
          <a:p>
            <a:pPr lvl="1" algn="just" rtl="1" fontAlgn="base">
              <a:lnSpc>
                <a:spcPct val="150000"/>
              </a:lnSpc>
              <a:spcBef>
                <a:spcPct val="0"/>
              </a:spcBef>
              <a:spcAft>
                <a:spcPts val="600"/>
              </a:spcAft>
              <a:buFont typeface="Wingdings" panose="05000000000000000000" pitchFamily="2" charset="2"/>
              <a:buChar char="ü"/>
            </a:pPr>
            <a:r>
              <a:rPr lang="ar-KW" sz="1600" dirty="0" smtClean="0">
                <a:solidFill>
                  <a:schemeClr val="tx2"/>
                </a:solidFill>
                <a:latin typeface="Calibri" pitchFamily="34" charset="0"/>
                <a:cs typeface="mohammad bold art 1" pitchFamily="2" charset="-78"/>
              </a:rPr>
              <a:t>الحفاظ على سرية المعلومات الخاصة بالعملاء.</a:t>
            </a:r>
          </a:p>
          <a:p>
            <a:pPr lvl="1" algn="just" rtl="1" fontAlgn="base">
              <a:lnSpc>
                <a:spcPct val="150000"/>
              </a:lnSpc>
              <a:spcBef>
                <a:spcPct val="0"/>
              </a:spcBef>
              <a:spcAft>
                <a:spcPts val="600"/>
              </a:spcAft>
              <a:buFont typeface="Wingdings" panose="05000000000000000000" pitchFamily="2" charset="2"/>
              <a:buChar char="ü"/>
            </a:pPr>
            <a:r>
              <a:rPr lang="ar-KW" sz="1600" dirty="0" smtClean="0">
                <a:solidFill>
                  <a:schemeClr val="tx2"/>
                </a:solidFill>
                <a:latin typeface="Calibri" pitchFamily="34" charset="0"/>
                <a:cs typeface="mohammad bold art 1" pitchFamily="2" charset="-78"/>
              </a:rPr>
              <a:t>استخدام أموال وأصول العميل في الأغراض المبينة بعقد الاتفاق.</a:t>
            </a:r>
          </a:p>
          <a:p>
            <a:pPr lvl="1" algn="just" rtl="1" fontAlgn="base">
              <a:lnSpc>
                <a:spcPct val="150000"/>
              </a:lnSpc>
              <a:spcBef>
                <a:spcPct val="0"/>
              </a:spcBef>
              <a:spcAft>
                <a:spcPts val="600"/>
              </a:spcAft>
              <a:buFont typeface="Wingdings" panose="05000000000000000000" pitchFamily="2" charset="2"/>
              <a:buChar char="ü"/>
            </a:pPr>
            <a:r>
              <a:rPr lang="ar-KW" sz="1600" dirty="0" smtClean="0">
                <a:solidFill>
                  <a:srgbClr val="FF0000"/>
                </a:solidFill>
                <a:latin typeface="Calibri" pitchFamily="34" charset="0"/>
                <a:cs typeface="mohammad bold art 1" pitchFamily="2" charset="-78"/>
              </a:rPr>
              <a:t>عدم تقديم أي بيانات أو معلومات غير حقيقية، تهدف إلى توجيه العملاء لاتخاذ قرارات تخدم مصالح الشخص المرخص له.</a:t>
            </a:r>
          </a:p>
          <a:p>
            <a:pPr lvl="1" algn="just" rtl="1" fontAlgn="base">
              <a:lnSpc>
                <a:spcPct val="150000"/>
              </a:lnSpc>
              <a:spcBef>
                <a:spcPct val="0"/>
              </a:spcBef>
              <a:spcAft>
                <a:spcPts val="600"/>
              </a:spcAft>
              <a:buFont typeface="Wingdings" panose="05000000000000000000" pitchFamily="2" charset="2"/>
              <a:buChar char="ü"/>
            </a:pPr>
            <a:r>
              <a:rPr lang="ar-KW" sz="1600" dirty="0" smtClean="0">
                <a:solidFill>
                  <a:schemeClr val="tx2"/>
                </a:solidFill>
                <a:latin typeface="Calibri" pitchFamily="34" charset="0"/>
                <a:cs typeface="mohammad bold art 1" pitchFamily="2" charset="-78"/>
              </a:rPr>
              <a:t>عدم تقديم ضمانات ضد الخسائر، أو الوعود أو الترويج لتحقيق نتائج إيجابية.</a:t>
            </a:r>
          </a:p>
          <a:p>
            <a:pPr lvl="1" algn="just" rtl="1" fontAlgn="base">
              <a:lnSpc>
                <a:spcPct val="150000"/>
              </a:lnSpc>
              <a:spcBef>
                <a:spcPct val="0"/>
              </a:spcBef>
              <a:spcAft>
                <a:spcPts val="600"/>
              </a:spcAft>
              <a:buFont typeface="Wingdings" panose="05000000000000000000" pitchFamily="2" charset="2"/>
              <a:buChar char="ü"/>
            </a:pPr>
            <a:r>
              <a:rPr lang="ar-KW" sz="1600" dirty="0" smtClean="0">
                <a:solidFill>
                  <a:schemeClr val="tx2"/>
                </a:solidFill>
                <a:latin typeface="Calibri" pitchFamily="34" charset="0"/>
                <a:cs typeface="mohammad bold art 1" pitchFamily="2" charset="-78"/>
              </a:rPr>
              <a:t>عدم الإفراط في إبرام الصفقات وذلك استهدافاً للعمولات والأتعاب.</a:t>
            </a: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Tree>
    <p:extLst>
      <p:ext uri="{BB962C8B-B14F-4D97-AF65-F5344CB8AC3E}">
        <p14:creationId xmlns:p14="http://schemas.microsoft.com/office/powerpoint/2010/main" val="28029885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a:solidFill>
                  <a:schemeClr val="tx2"/>
                </a:solidFill>
                <a:cs typeface="mohammad bold art 1" pitchFamily="2" charset="-78"/>
              </a:rPr>
              <a:t>ضوابط إدارة المحافظ الاستثمارية</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14</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Content Placeholder 2"/>
          <p:cNvSpPr>
            <a:spLocks noGrp="1"/>
          </p:cNvSpPr>
          <p:nvPr>
            <p:ph idx="1"/>
          </p:nvPr>
        </p:nvSpPr>
        <p:spPr>
          <a:xfrm>
            <a:off x="457200" y="1600200"/>
            <a:ext cx="8229600" cy="4525963"/>
          </a:xfrm>
        </p:spPr>
        <p:txBody>
          <a:bodyPr>
            <a:noAutofit/>
          </a:bodyPr>
          <a:lstStyle/>
          <a:p>
            <a:pPr marL="0" lvl="1" indent="0" algn="just" rtl="1" fontAlgn="base">
              <a:lnSpc>
                <a:spcPct val="150000"/>
              </a:lnSpc>
              <a:spcBef>
                <a:spcPct val="0"/>
              </a:spcBef>
              <a:spcAft>
                <a:spcPts val="600"/>
              </a:spcAft>
              <a:buNone/>
            </a:pPr>
            <a:r>
              <a:rPr lang="ar-KW" sz="2000" b="1" u="sng" dirty="0" smtClean="0">
                <a:solidFill>
                  <a:schemeClr val="tx2"/>
                </a:solidFill>
                <a:latin typeface="Calibri" pitchFamily="34" charset="0"/>
                <a:cs typeface="mohammad bold art 1" pitchFamily="2" charset="-78"/>
              </a:rPr>
              <a:t>(يتبع) رابعاً</a:t>
            </a:r>
            <a:r>
              <a:rPr lang="ar-KW" sz="2000" b="1" u="sng" dirty="0">
                <a:solidFill>
                  <a:schemeClr val="tx2"/>
                </a:solidFill>
                <a:latin typeface="Calibri" pitchFamily="34" charset="0"/>
                <a:cs typeface="mohammad bold art 1" pitchFamily="2" charset="-78"/>
              </a:rPr>
              <a:t>: واجبات الأمانة وسرية المعلومات</a:t>
            </a:r>
          </a:p>
          <a:p>
            <a:pPr lvl="1" algn="just" rtl="1" fontAlgn="base">
              <a:lnSpc>
                <a:spcPct val="150000"/>
              </a:lnSpc>
              <a:spcBef>
                <a:spcPct val="0"/>
              </a:spcBef>
              <a:spcAft>
                <a:spcPts val="600"/>
              </a:spcAft>
              <a:buFont typeface="Wingdings" panose="05000000000000000000" pitchFamily="2" charset="2"/>
              <a:buChar char="ü"/>
            </a:pPr>
            <a:r>
              <a:rPr lang="ar-KW" sz="1600" u="sng" dirty="0" smtClean="0">
                <a:solidFill>
                  <a:srgbClr val="FF0000"/>
                </a:solidFill>
                <a:latin typeface="Calibri" pitchFamily="34" charset="0"/>
                <a:cs typeface="mohammad bold art 1" pitchFamily="2" charset="-78"/>
              </a:rPr>
              <a:t>عدم استخدام المحافظ الاستثمارية في غير الأغراض المخصصة لها أو لمصلحة </a:t>
            </a:r>
            <a:r>
              <a:rPr lang="ar-KW" sz="1600" u="sng" dirty="0" smtClean="0">
                <a:solidFill>
                  <a:srgbClr val="FF0000"/>
                </a:solidFill>
                <a:latin typeface="Calibri" pitchFamily="34" charset="0"/>
                <a:cs typeface="mohammad bold art 1" pitchFamily="2" charset="-78"/>
              </a:rPr>
              <a:t>الشخص </a:t>
            </a:r>
            <a:r>
              <a:rPr lang="ar-KW" sz="1600" u="sng" dirty="0" smtClean="0">
                <a:solidFill>
                  <a:srgbClr val="FF0000"/>
                </a:solidFill>
                <a:latin typeface="Calibri" pitchFamily="34" charset="0"/>
                <a:cs typeface="mohammad bold art 1" pitchFamily="2" charset="-78"/>
              </a:rPr>
              <a:t>المرخص له، وعلى وجه الخصوص في الأغراض التمويلية أياً كان شكلها، سواء كانت في صورة منح قروض أو تسهيلات ائتمانية، أو رهن المحفظة الاستثمارية كضمان للحصول على قروض أو تسهيلات ائتمانية لمصلحته الشخصية.</a:t>
            </a:r>
          </a:p>
          <a:p>
            <a:pPr lvl="1" algn="just" rtl="1" fontAlgn="base">
              <a:lnSpc>
                <a:spcPct val="150000"/>
              </a:lnSpc>
              <a:spcBef>
                <a:spcPct val="0"/>
              </a:spcBef>
              <a:spcAft>
                <a:spcPts val="600"/>
              </a:spcAft>
              <a:buFont typeface="Wingdings" panose="05000000000000000000" pitchFamily="2" charset="2"/>
              <a:buChar char="ü"/>
            </a:pPr>
            <a:r>
              <a:rPr lang="ar-KW" sz="1600" dirty="0">
                <a:solidFill>
                  <a:schemeClr val="tx2"/>
                </a:solidFill>
                <a:latin typeface="Calibri" pitchFamily="34" charset="0"/>
                <a:cs typeface="mohammad bold art 1" pitchFamily="2" charset="-78"/>
              </a:rPr>
              <a:t>الامتناع عن إجراء أي صفقات أو معاملات استثمارية تخص العملاء تهدف </a:t>
            </a:r>
            <a:r>
              <a:rPr lang="ar-KW" sz="1600" dirty="0" smtClean="0">
                <a:solidFill>
                  <a:schemeClr val="tx2"/>
                </a:solidFill>
                <a:latin typeface="Calibri" pitchFamily="34" charset="0"/>
                <a:cs typeface="mohammad bold art 1" pitchFamily="2" charset="-78"/>
              </a:rPr>
              <a:t>إلى: </a:t>
            </a:r>
            <a:r>
              <a:rPr lang="ar-KW" sz="1600" dirty="0">
                <a:solidFill>
                  <a:schemeClr val="tx2"/>
                </a:solidFill>
                <a:latin typeface="Calibri" pitchFamily="34" charset="0"/>
                <a:cs typeface="mohammad bold art 1" pitchFamily="2" charset="-78"/>
              </a:rPr>
              <a:t>التأثير على اتجاهات أسعار الأوراق المالية </a:t>
            </a:r>
            <a:r>
              <a:rPr lang="ar-KW" sz="1600" dirty="0" smtClean="0">
                <a:solidFill>
                  <a:schemeClr val="tx2"/>
                </a:solidFill>
                <a:latin typeface="Calibri" pitchFamily="34" charset="0"/>
                <a:cs typeface="mohammad bold art 1" pitchFamily="2" charset="-78"/>
              </a:rPr>
              <a:t>المدرجة، أو تكوين </a:t>
            </a:r>
            <a:r>
              <a:rPr lang="ar-KW" sz="1600" dirty="0">
                <a:solidFill>
                  <a:schemeClr val="tx2"/>
                </a:solidFill>
                <a:latin typeface="Calibri" pitchFamily="34" charset="0"/>
                <a:cs typeface="mohammad bold art 1" pitchFamily="2" charset="-78"/>
              </a:rPr>
              <a:t>انطباع كاذب أو مضلل بوجود نشاط في ورقة </a:t>
            </a:r>
            <a:r>
              <a:rPr lang="ar-KW" sz="1600" dirty="0" smtClean="0">
                <a:solidFill>
                  <a:schemeClr val="tx2"/>
                </a:solidFill>
                <a:latin typeface="Calibri" pitchFamily="34" charset="0"/>
                <a:cs typeface="mohammad bold art 1" pitchFamily="2" charset="-78"/>
              </a:rPr>
              <a:t>مالية، أو تكوين سعر مصطنع لطلب أو عرض أو تداول ورقة مالية.</a:t>
            </a:r>
          </a:p>
          <a:p>
            <a:pPr lvl="1" algn="just" rtl="1" fontAlgn="base">
              <a:lnSpc>
                <a:spcPct val="150000"/>
              </a:lnSpc>
              <a:spcBef>
                <a:spcPct val="0"/>
              </a:spcBef>
              <a:spcAft>
                <a:spcPts val="600"/>
              </a:spcAft>
              <a:buFont typeface="Wingdings" panose="05000000000000000000" pitchFamily="2" charset="2"/>
              <a:buChar char="ü"/>
            </a:pPr>
            <a:r>
              <a:rPr lang="ar-KW" sz="1600" dirty="0" smtClean="0">
                <a:solidFill>
                  <a:schemeClr val="tx2"/>
                </a:solidFill>
                <a:latin typeface="Calibri" pitchFamily="34" charset="0"/>
                <a:cs typeface="mohammad bold art 1" pitchFamily="2" charset="-78"/>
              </a:rPr>
              <a:t>الامتناع عن تنفيذ أوامر العميل، إذا كان هناك جزاء نافذ من الجهات الرقابية أو القضائية، أو إذا توافر لدى الشخص المرخص له قناعة أن أوامر العميل تنطوي على ممارسات غير ملائمة أو التداول بناء على معلومات داخلية أو عدم الالتزام بالقوانين والقواعد المعمول بها.</a:t>
            </a:r>
            <a:endParaRPr lang="ar-KW" sz="1600" dirty="0">
              <a:solidFill>
                <a:schemeClr val="tx2"/>
              </a:solidFill>
              <a:latin typeface="Calibri" pitchFamily="34" charset="0"/>
              <a:cs typeface="mohammad bold art 1" pitchFamily="2" charset="-78"/>
            </a:endParaRPr>
          </a:p>
          <a:p>
            <a:pPr lvl="1" algn="just" rtl="1" fontAlgn="base">
              <a:lnSpc>
                <a:spcPct val="150000"/>
              </a:lnSpc>
              <a:spcBef>
                <a:spcPct val="0"/>
              </a:spcBef>
              <a:spcAft>
                <a:spcPts val="600"/>
              </a:spcAft>
              <a:buFont typeface="Wingdings" panose="05000000000000000000" pitchFamily="2" charset="2"/>
              <a:buChar char="ü"/>
            </a:pPr>
            <a:endParaRPr lang="ar-KW" sz="1700" dirty="0">
              <a:solidFill>
                <a:schemeClr val="tx2"/>
              </a:solidFill>
              <a:latin typeface="Calibri" pitchFamily="34" charset="0"/>
              <a:cs typeface="mohammad bold art 1" pitchFamily="2" charset="-78"/>
            </a:endParaRP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Tree>
    <p:extLst>
      <p:ext uri="{BB962C8B-B14F-4D97-AF65-F5344CB8AC3E}">
        <p14:creationId xmlns:p14="http://schemas.microsoft.com/office/powerpoint/2010/main" val="16020239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a:solidFill>
                  <a:schemeClr val="tx2"/>
                </a:solidFill>
                <a:cs typeface="mohammad bold art 1" pitchFamily="2" charset="-78"/>
              </a:rPr>
              <a:t>ضوابط إدارة المحافظ الاستثمارية</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15</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Content Placeholder 2"/>
          <p:cNvSpPr>
            <a:spLocks noGrp="1"/>
          </p:cNvSpPr>
          <p:nvPr>
            <p:ph idx="1"/>
          </p:nvPr>
        </p:nvSpPr>
        <p:spPr>
          <a:xfrm>
            <a:off x="457200" y="1600200"/>
            <a:ext cx="8229600" cy="4525963"/>
          </a:xfrm>
        </p:spPr>
        <p:txBody>
          <a:bodyPr>
            <a:noAutofit/>
          </a:bodyPr>
          <a:lstStyle/>
          <a:p>
            <a:pPr marL="0" lvl="1" indent="0" algn="just" rtl="1" fontAlgn="base">
              <a:lnSpc>
                <a:spcPct val="150000"/>
              </a:lnSpc>
              <a:spcBef>
                <a:spcPct val="0"/>
              </a:spcBef>
              <a:spcAft>
                <a:spcPts val="600"/>
              </a:spcAft>
              <a:buNone/>
            </a:pPr>
            <a:r>
              <a:rPr lang="ar-KW" sz="2000" b="1" u="sng" dirty="0" smtClean="0">
                <a:solidFill>
                  <a:schemeClr val="tx2"/>
                </a:solidFill>
                <a:latin typeface="Calibri" pitchFamily="34" charset="0"/>
                <a:cs typeface="mohammad bold art 1" pitchFamily="2" charset="-78"/>
              </a:rPr>
              <a:t>خامساً: العقود والاتفاقيات</a:t>
            </a:r>
            <a:endParaRPr lang="ar-KW" sz="2000" b="1" u="sng" dirty="0">
              <a:solidFill>
                <a:schemeClr val="tx2"/>
              </a:solidFill>
              <a:latin typeface="Calibri" pitchFamily="34" charset="0"/>
              <a:cs typeface="mohammad bold art 1" pitchFamily="2" charset="-78"/>
            </a:endParaRPr>
          </a:p>
          <a:p>
            <a:pPr marL="457200" lvl="1" indent="0" algn="just" rtl="1" fontAlgn="base">
              <a:lnSpc>
                <a:spcPct val="150000"/>
              </a:lnSpc>
              <a:spcBef>
                <a:spcPct val="0"/>
              </a:spcBef>
              <a:spcAft>
                <a:spcPts val="600"/>
              </a:spcAft>
              <a:buNone/>
            </a:pPr>
            <a:r>
              <a:rPr lang="ar-KW" sz="1800" dirty="0">
                <a:solidFill>
                  <a:schemeClr val="tx2"/>
                </a:solidFill>
                <a:latin typeface="Calibri" pitchFamily="34" charset="0"/>
                <a:cs typeface="mohammad bold art 1" pitchFamily="2" charset="-78"/>
              </a:rPr>
              <a:t>يجب </a:t>
            </a:r>
            <a:r>
              <a:rPr lang="ar-KW" sz="1800" dirty="0" smtClean="0">
                <a:solidFill>
                  <a:schemeClr val="tx2"/>
                </a:solidFill>
                <a:latin typeface="Calibri" pitchFamily="34" charset="0"/>
                <a:cs typeface="mohammad bold art 1" pitchFamily="2" charset="-78"/>
              </a:rPr>
              <a:t>أن تتضمن الاتفاقية المبرمة فيما بين العميل والشخص المرخص له العديد من البيانات والمعلومات الضرورية، ومنها على سبيل المثال لا الحصر ما يلي:</a:t>
            </a:r>
          </a:p>
          <a:p>
            <a:pPr lvl="1" algn="just" rtl="1" fontAlgn="base">
              <a:lnSpc>
                <a:spcPct val="150000"/>
              </a:lnSpc>
              <a:spcBef>
                <a:spcPct val="0"/>
              </a:spcBef>
              <a:spcAft>
                <a:spcPts val="600"/>
              </a:spcAft>
              <a:buFont typeface="Wingdings" panose="05000000000000000000" pitchFamily="2" charset="2"/>
              <a:buChar char="ü"/>
            </a:pPr>
            <a:r>
              <a:rPr lang="ar-KW" sz="1600" dirty="0" smtClean="0">
                <a:solidFill>
                  <a:schemeClr val="tx2"/>
                </a:solidFill>
                <a:latin typeface="Calibri" pitchFamily="34" charset="0"/>
                <a:cs typeface="mohammad bold art 1" pitchFamily="2" charset="-78"/>
              </a:rPr>
              <a:t>شكل ونوع المحفظة الاستثمارية </a:t>
            </a:r>
            <a:r>
              <a:rPr lang="ar-KW" sz="1600" dirty="0">
                <a:solidFill>
                  <a:schemeClr val="tx2"/>
                </a:solidFill>
                <a:latin typeface="Calibri" pitchFamily="34" charset="0"/>
                <a:cs typeface="mohammad bold art 1" pitchFamily="2" charset="-78"/>
              </a:rPr>
              <a:t>وأهدافها والغرض الذي أنشِئت من أجله</a:t>
            </a:r>
            <a:r>
              <a:rPr lang="ar-KW" sz="1600" dirty="0" smtClean="0">
                <a:solidFill>
                  <a:schemeClr val="tx2"/>
                </a:solidFill>
                <a:latin typeface="Calibri" pitchFamily="34" charset="0"/>
                <a:cs typeface="mohammad bold art 1" pitchFamily="2" charset="-78"/>
              </a:rPr>
              <a:t>، وضوابط التنوع والسياسة الاستثمارية المتبعة.</a:t>
            </a:r>
          </a:p>
          <a:p>
            <a:pPr lvl="1" algn="just" rtl="1" fontAlgn="base">
              <a:lnSpc>
                <a:spcPct val="150000"/>
              </a:lnSpc>
              <a:spcBef>
                <a:spcPct val="0"/>
              </a:spcBef>
              <a:spcAft>
                <a:spcPts val="600"/>
              </a:spcAft>
              <a:buFont typeface="Wingdings" panose="05000000000000000000" pitchFamily="2" charset="2"/>
              <a:buChar char="ü"/>
            </a:pPr>
            <a:r>
              <a:rPr lang="ar-KW" sz="1600" dirty="0" smtClean="0">
                <a:solidFill>
                  <a:schemeClr val="tx2"/>
                </a:solidFill>
                <a:latin typeface="Calibri" pitchFamily="34" charset="0"/>
                <a:cs typeface="mohammad bold art 1" pitchFamily="2" charset="-78"/>
              </a:rPr>
              <a:t>حدود التفويض الصادر من العميل للشخص المرخص له.</a:t>
            </a:r>
          </a:p>
          <a:p>
            <a:pPr lvl="1" algn="just" rtl="1" fontAlgn="base">
              <a:lnSpc>
                <a:spcPct val="150000"/>
              </a:lnSpc>
              <a:spcBef>
                <a:spcPct val="0"/>
              </a:spcBef>
              <a:spcAft>
                <a:spcPts val="600"/>
              </a:spcAft>
              <a:buFont typeface="Wingdings" panose="05000000000000000000" pitchFamily="2" charset="2"/>
              <a:buChar char="ü"/>
            </a:pPr>
            <a:r>
              <a:rPr lang="ar-KW" sz="1600" dirty="0" smtClean="0">
                <a:solidFill>
                  <a:schemeClr val="tx2"/>
                </a:solidFill>
                <a:latin typeface="Calibri" pitchFamily="34" charset="0"/>
                <a:cs typeface="mohammad bold art 1" pitchFamily="2" charset="-78"/>
              </a:rPr>
              <a:t>آلية تنفيذ وإبرام الصفقات.</a:t>
            </a:r>
          </a:p>
          <a:p>
            <a:pPr lvl="1" algn="just" rtl="1" fontAlgn="base">
              <a:lnSpc>
                <a:spcPct val="150000"/>
              </a:lnSpc>
              <a:spcBef>
                <a:spcPct val="0"/>
              </a:spcBef>
              <a:spcAft>
                <a:spcPts val="600"/>
              </a:spcAft>
              <a:buFont typeface="Wingdings" panose="05000000000000000000" pitchFamily="2" charset="2"/>
              <a:buChar char="ü"/>
            </a:pPr>
            <a:r>
              <a:rPr lang="ar-KW" sz="1600" dirty="0" smtClean="0">
                <a:solidFill>
                  <a:schemeClr val="tx2"/>
                </a:solidFill>
                <a:latin typeface="Calibri" pitchFamily="34" charset="0"/>
                <a:cs typeface="mohammad bold art 1" pitchFamily="2" charset="-78"/>
              </a:rPr>
              <a:t>بيان حول ما إذا كان العميل يشغل منصب عضو مجلس إدارة في أي شركة مدرجة أو منصباً بالإدارة التنفيذية، مع التزام العميل بتزويد الشخص المرخص له بالمستجدات والمتغيرات.</a:t>
            </a:r>
          </a:p>
          <a:p>
            <a:pPr lvl="1" algn="just" rtl="1" fontAlgn="base">
              <a:lnSpc>
                <a:spcPct val="150000"/>
              </a:lnSpc>
              <a:spcBef>
                <a:spcPct val="0"/>
              </a:spcBef>
              <a:spcAft>
                <a:spcPts val="600"/>
              </a:spcAft>
              <a:buFont typeface="Wingdings" panose="05000000000000000000" pitchFamily="2" charset="2"/>
              <a:buChar char="ü"/>
            </a:pPr>
            <a:r>
              <a:rPr lang="ar-KW" sz="1600" dirty="0" smtClean="0">
                <a:solidFill>
                  <a:schemeClr val="tx2"/>
                </a:solidFill>
                <a:latin typeface="Calibri" pitchFamily="34" charset="0"/>
                <a:cs typeface="mohammad bold art 1" pitchFamily="2" charset="-78"/>
              </a:rPr>
              <a:t>آلية إبلاغ العميل بالصفقات، والتقارير التي سيتم موافاة العميل بها.</a:t>
            </a: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Tree>
    <p:extLst>
      <p:ext uri="{BB962C8B-B14F-4D97-AF65-F5344CB8AC3E}">
        <p14:creationId xmlns:p14="http://schemas.microsoft.com/office/powerpoint/2010/main" val="32443092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a:solidFill>
                  <a:schemeClr val="tx2"/>
                </a:solidFill>
                <a:cs typeface="mohammad bold art 1" pitchFamily="2" charset="-78"/>
              </a:rPr>
              <a:t>ضوابط إدارة المحافظ الاستثمارية</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16</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Content Placeholder 2"/>
          <p:cNvSpPr>
            <a:spLocks noGrp="1"/>
          </p:cNvSpPr>
          <p:nvPr>
            <p:ph idx="1"/>
          </p:nvPr>
        </p:nvSpPr>
        <p:spPr>
          <a:xfrm>
            <a:off x="457200" y="1600200"/>
            <a:ext cx="8229600" cy="4525963"/>
          </a:xfrm>
        </p:spPr>
        <p:txBody>
          <a:bodyPr>
            <a:noAutofit/>
          </a:bodyPr>
          <a:lstStyle/>
          <a:p>
            <a:pPr marL="0" lvl="1" indent="0" algn="just" rtl="1" fontAlgn="base">
              <a:lnSpc>
                <a:spcPct val="150000"/>
              </a:lnSpc>
              <a:spcBef>
                <a:spcPct val="0"/>
              </a:spcBef>
              <a:spcAft>
                <a:spcPts val="600"/>
              </a:spcAft>
              <a:buNone/>
            </a:pPr>
            <a:r>
              <a:rPr lang="ar-KW" sz="2000" b="1" u="sng" dirty="0" smtClean="0">
                <a:solidFill>
                  <a:schemeClr val="tx2"/>
                </a:solidFill>
                <a:latin typeface="Calibri" pitchFamily="34" charset="0"/>
                <a:cs typeface="mohammad bold art 1" pitchFamily="2" charset="-78"/>
              </a:rPr>
              <a:t>سادساً: معاملات العملاء</a:t>
            </a:r>
            <a:endParaRPr lang="ar-KW" sz="2000" b="1" u="sng" dirty="0">
              <a:solidFill>
                <a:schemeClr val="tx2"/>
              </a:solidFill>
              <a:latin typeface="Calibri" pitchFamily="34" charset="0"/>
              <a:cs typeface="mohammad bold art 1" pitchFamily="2" charset="-78"/>
            </a:endParaRPr>
          </a:p>
          <a:p>
            <a:pPr marL="457200" lvl="1" indent="0" algn="just" rtl="1" fontAlgn="base">
              <a:lnSpc>
                <a:spcPct val="150000"/>
              </a:lnSpc>
              <a:spcBef>
                <a:spcPct val="0"/>
              </a:spcBef>
              <a:spcAft>
                <a:spcPts val="600"/>
              </a:spcAft>
              <a:buNone/>
            </a:pPr>
            <a:r>
              <a:rPr lang="ar-KW" sz="1800" dirty="0" smtClean="0">
                <a:solidFill>
                  <a:schemeClr val="tx2"/>
                </a:solidFill>
                <a:latin typeface="Calibri" pitchFamily="34" charset="0"/>
                <a:cs typeface="mohammad bold art 1" pitchFamily="2" charset="-78"/>
              </a:rPr>
              <a:t>يتوجب على الشخص المرخص له عند تنفيذ معاملات العميل مراعاة ما يلي:</a:t>
            </a:r>
          </a:p>
          <a:p>
            <a:pPr lvl="1" algn="just" rtl="1" fontAlgn="base">
              <a:lnSpc>
                <a:spcPct val="150000"/>
              </a:lnSpc>
              <a:spcBef>
                <a:spcPct val="0"/>
              </a:spcBef>
              <a:spcAft>
                <a:spcPts val="600"/>
              </a:spcAft>
              <a:buFont typeface="Wingdings" panose="05000000000000000000" pitchFamily="2" charset="2"/>
              <a:buChar char="ü"/>
            </a:pPr>
            <a:r>
              <a:rPr lang="ar-KW" sz="1500" dirty="0" smtClean="0">
                <a:solidFill>
                  <a:schemeClr val="tx2"/>
                </a:solidFill>
                <a:latin typeface="Calibri" pitchFamily="34" charset="0"/>
                <a:cs typeface="mohammad bold art 1" pitchFamily="2" charset="-78"/>
              </a:rPr>
              <a:t>الحفاظ على مصلحة العميل عند إرسال أوامره إلى جهات أخرى لتنفيذها.</a:t>
            </a:r>
          </a:p>
          <a:p>
            <a:pPr lvl="1" algn="just" rtl="1" fontAlgn="base">
              <a:lnSpc>
                <a:spcPct val="150000"/>
              </a:lnSpc>
              <a:spcBef>
                <a:spcPct val="0"/>
              </a:spcBef>
              <a:spcAft>
                <a:spcPts val="600"/>
              </a:spcAft>
              <a:buFont typeface="Wingdings" panose="05000000000000000000" pitchFamily="2" charset="2"/>
              <a:buChar char="ü"/>
            </a:pPr>
            <a:r>
              <a:rPr lang="ar-KW" sz="1500" dirty="0" smtClean="0">
                <a:solidFill>
                  <a:schemeClr val="tx2"/>
                </a:solidFill>
                <a:latin typeface="Calibri" pitchFamily="34" charset="0"/>
                <a:cs typeface="mohammad bold art 1" pitchFamily="2" charset="-78"/>
              </a:rPr>
              <a:t>عدم تجميع أوامر العميل مع أوامر </a:t>
            </a:r>
            <a:r>
              <a:rPr lang="ar-KW" sz="1500" dirty="0">
                <a:solidFill>
                  <a:schemeClr val="tx2"/>
                </a:solidFill>
                <a:latin typeface="Calibri" pitchFamily="34" charset="0"/>
                <a:cs typeface="mohammad bold art 1" pitchFamily="2" charset="-78"/>
              </a:rPr>
              <a:t>عملاء </a:t>
            </a:r>
            <a:r>
              <a:rPr lang="ar-KW" sz="1500" dirty="0" smtClean="0">
                <a:solidFill>
                  <a:schemeClr val="tx2"/>
                </a:solidFill>
                <a:latin typeface="Calibri" pitchFamily="34" charset="0"/>
                <a:cs typeface="mohammad bold art 1" pitchFamily="2" charset="-78"/>
              </a:rPr>
              <a:t>آخرين للأوراق المالية المدرجة، وذلك </a:t>
            </a:r>
            <a:r>
              <a:rPr lang="ar-KW" sz="1500" dirty="0">
                <a:solidFill>
                  <a:schemeClr val="tx2"/>
                </a:solidFill>
                <a:latin typeface="Calibri" pitchFamily="34" charset="0"/>
                <a:cs typeface="mohammad bold art 1" pitchFamily="2" charset="-78"/>
              </a:rPr>
              <a:t>في حال كانت </a:t>
            </a:r>
            <a:r>
              <a:rPr lang="ar-KW" sz="1500" dirty="0" smtClean="0">
                <a:solidFill>
                  <a:schemeClr val="tx2"/>
                </a:solidFill>
                <a:latin typeface="Calibri" pitchFamily="34" charset="0"/>
                <a:cs typeface="mohammad bold art 1" pitchFamily="2" charset="-78"/>
              </a:rPr>
              <a:t>المحفظة الاستثمارية </a:t>
            </a:r>
            <a:r>
              <a:rPr lang="ar-KW" sz="1500" dirty="0">
                <a:solidFill>
                  <a:schemeClr val="tx2"/>
                </a:solidFill>
                <a:latin typeface="Calibri" pitchFamily="34" charset="0"/>
                <a:cs typeface="mohammad bold art 1" pitchFamily="2" charset="-78"/>
              </a:rPr>
              <a:t>بإدارة </a:t>
            </a:r>
            <a:r>
              <a:rPr lang="ar-KW" sz="1500" dirty="0" smtClean="0">
                <a:solidFill>
                  <a:schemeClr val="tx2"/>
                </a:solidFill>
                <a:latin typeface="Calibri" pitchFamily="34" charset="0"/>
                <a:cs typeface="mohammad bold art 1" pitchFamily="2" charset="-78"/>
              </a:rPr>
              <a:t>العميل.</a:t>
            </a:r>
            <a:endParaRPr lang="ar-KW" sz="1500" dirty="0">
              <a:solidFill>
                <a:schemeClr val="tx2"/>
              </a:solidFill>
              <a:latin typeface="Calibri" pitchFamily="34" charset="0"/>
              <a:cs typeface="mohammad bold art 1" pitchFamily="2" charset="-78"/>
            </a:endParaRPr>
          </a:p>
          <a:p>
            <a:pPr lvl="1" algn="just" rtl="1" fontAlgn="base">
              <a:lnSpc>
                <a:spcPct val="150000"/>
              </a:lnSpc>
              <a:spcBef>
                <a:spcPct val="0"/>
              </a:spcBef>
              <a:spcAft>
                <a:spcPts val="600"/>
              </a:spcAft>
              <a:buFont typeface="Wingdings" panose="05000000000000000000" pitchFamily="2" charset="2"/>
              <a:buChar char="ü"/>
            </a:pPr>
            <a:r>
              <a:rPr lang="ar-KW" sz="1500" dirty="0" smtClean="0">
                <a:solidFill>
                  <a:schemeClr val="tx2"/>
                </a:solidFill>
                <a:latin typeface="Calibri" pitchFamily="34" charset="0"/>
                <a:cs typeface="mohammad bold art 1" pitchFamily="2" charset="-78"/>
              </a:rPr>
              <a:t>عدم التدخل في أوامر العميل سواء بشكل مباشر أو غير مباشر، مع عدم الإخلال بواجبات النصح.</a:t>
            </a:r>
          </a:p>
          <a:p>
            <a:pPr lvl="1" algn="just" rtl="1" fontAlgn="base">
              <a:lnSpc>
                <a:spcPct val="150000"/>
              </a:lnSpc>
              <a:spcBef>
                <a:spcPct val="0"/>
              </a:spcBef>
              <a:spcAft>
                <a:spcPts val="600"/>
              </a:spcAft>
              <a:buFont typeface="Wingdings" panose="05000000000000000000" pitchFamily="2" charset="2"/>
              <a:buChar char="ü"/>
            </a:pPr>
            <a:r>
              <a:rPr lang="ar-KW" sz="1500" dirty="0" smtClean="0">
                <a:solidFill>
                  <a:schemeClr val="tx2"/>
                </a:solidFill>
                <a:latin typeface="Calibri" pitchFamily="34" charset="0"/>
                <a:cs typeface="mohammad bold art 1" pitchFamily="2" charset="-78"/>
              </a:rPr>
              <a:t>عدم تنفيذ أوامر للعميل إلا من خلال توافر أموال سائلة أو أوراق مالية في حساب العميل.</a:t>
            </a:r>
          </a:p>
          <a:p>
            <a:pPr lvl="1" algn="just" rtl="1" fontAlgn="base">
              <a:lnSpc>
                <a:spcPct val="150000"/>
              </a:lnSpc>
              <a:spcBef>
                <a:spcPct val="0"/>
              </a:spcBef>
              <a:spcAft>
                <a:spcPts val="600"/>
              </a:spcAft>
              <a:buFont typeface="Wingdings" panose="05000000000000000000" pitchFamily="2" charset="2"/>
              <a:buChar char="ü"/>
            </a:pPr>
            <a:r>
              <a:rPr lang="ar-KW" sz="1500" dirty="0" smtClean="0">
                <a:solidFill>
                  <a:schemeClr val="tx2"/>
                </a:solidFill>
                <a:latin typeface="Calibri" pitchFamily="34" charset="0"/>
                <a:cs typeface="mohammad bold art 1" pitchFamily="2" charset="-78"/>
              </a:rPr>
              <a:t>عدم قيام الشخص المرخص له باستخدام أموال وأصول أي عميل لصالح عميل آخر.</a:t>
            </a:r>
          </a:p>
          <a:p>
            <a:pPr lvl="1" algn="just" rtl="1" fontAlgn="base">
              <a:lnSpc>
                <a:spcPct val="150000"/>
              </a:lnSpc>
              <a:spcBef>
                <a:spcPct val="0"/>
              </a:spcBef>
              <a:spcAft>
                <a:spcPts val="600"/>
              </a:spcAft>
              <a:buFont typeface="Wingdings" panose="05000000000000000000" pitchFamily="2" charset="2"/>
              <a:buChar char="ü"/>
            </a:pPr>
            <a:r>
              <a:rPr lang="ar-KW" sz="1500" dirty="0" smtClean="0">
                <a:solidFill>
                  <a:schemeClr val="tx2"/>
                </a:solidFill>
                <a:latin typeface="Calibri" pitchFamily="34" charset="0"/>
                <a:cs typeface="mohammad bold art 1" pitchFamily="2" charset="-78"/>
              </a:rPr>
              <a:t>عند </a:t>
            </a:r>
            <a:r>
              <a:rPr lang="ar-KW" sz="1500" dirty="0">
                <a:solidFill>
                  <a:schemeClr val="tx2"/>
                </a:solidFill>
                <a:latin typeface="Calibri" pitchFamily="34" charset="0"/>
                <a:cs typeface="mohammad bold art 1" pitchFamily="2" charset="-78"/>
              </a:rPr>
              <a:t>تلقي </a:t>
            </a:r>
            <a:r>
              <a:rPr lang="ar-KW" sz="1500" dirty="0" smtClean="0">
                <a:solidFill>
                  <a:schemeClr val="tx2"/>
                </a:solidFill>
                <a:latin typeface="Calibri" pitchFamily="34" charset="0"/>
                <a:cs typeface="mohammad bold art 1" pitchFamily="2" charset="-78"/>
              </a:rPr>
              <a:t>أوامر العملاء من خلال المكالمات الهاتفية يجب على الشخص المرخص له تسجيل المحادثات الهاتفية، كما يجب على </a:t>
            </a:r>
            <a:r>
              <a:rPr lang="ar-KW" sz="1500" dirty="0">
                <a:solidFill>
                  <a:schemeClr val="tx2"/>
                </a:solidFill>
                <a:latin typeface="Calibri" pitchFamily="34" charset="0"/>
                <a:cs typeface="mohammad bold art 1" pitchFamily="2" charset="-78"/>
              </a:rPr>
              <a:t>الموظف التعريف عن نفسه، </a:t>
            </a:r>
            <a:r>
              <a:rPr lang="ar-KW" sz="1500" dirty="0" smtClean="0">
                <a:solidFill>
                  <a:schemeClr val="tx2"/>
                </a:solidFill>
                <a:latin typeface="Calibri" pitchFamily="34" charset="0"/>
                <a:cs typeface="mohammad bold art 1" pitchFamily="2" charset="-78"/>
              </a:rPr>
              <a:t>والتأكد </a:t>
            </a:r>
            <a:r>
              <a:rPr lang="ar-KW" sz="1500" dirty="0">
                <a:solidFill>
                  <a:schemeClr val="tx2"/>
                </a:solidFill>
                <a:latin typeface="Calibri" pitchFamily="34" charset="0"/>
                <a:cs typeface="mohammad bold art 1" pitchFamily="2" charset="-78"/>
              </a:rPr>
              <a:t>من هوية العميل، وتحديد نوع الأمر وتفاصيل </a:t>
            </a:r>
            <a:r>
              <a:rPr lang="ar-KW" sz="1500" dirty="0" smtClean="0">
                <a:solidFill>
                  <a:schemeClr val="tx2"/>
                </a:solidFill>
                <a:latin typeface="Calibri" pitchFamily="34" charset="0"/>
                <a:cs typeface="mohammad bold art 1" pitchFamily="2" charset="-78"/>
              </a:rPr>
              <a:t>الصفقة.</a:t>
            </a:r>
            <a:endParaRPr lang="en-US" sz="1500" dirty="0">
              <a:solidFill>
                <a:schemeClr val="tx2"/>
              </a:solidFill>
              <a:latin typeface="Calibri" pitchFamily="34" charset="0"/>
              <a:cs typeface="mohammad bold art 1" pitchFamily="2" charset="-78"/>
            </a:endParaRP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Tree>
    <p:extLst>
      <p:ext uri="{BB962C8B-B14F-4D97-AF65-F5344CB8AC3E}">
        <p14:creationId xmlns:p14="http://schemas.microsoft.com/office/powerpoint/2010/main" val="3590503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a:solidFill>
                  <a:schemeClr val="tx2"/>
                </a:solidFill>
                <a:cs typeface="mohammad bold art 1" pitchFamily="2" charset="-78"/>
              </a:rPr>
              <a:t>ضوابط إدارة المحافظ الاستثمارية</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17</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Content Placeholder 2"/>
          <p:cNvSpPr>
            <a:spLocks noGrp="1"/>
          </p:cNvSpPr>
          <p:nvPr>
            <p:ph idx="1"/>
          </p:nvPr>
        </p:nvSpPr>
        <p:spPr>
          <a:xfrm>
            <a:off x="457200" y="1600200"/>
            <a:ext cx="8229600" cy="4525963"/>
          </a:xfrm>
        </p:spPr>
        <p:txBody>
          <a:bodyPr>
            <a:noAutofit/>
          </a:bodyPr>
          <a:lstStyle/>
          <a:p>
            <a:pPr marL="0" lvl="1" indent="0" algn="just" rtl="1" fontAlgn="base">
              <a:lnSpc>
                <a:spcPct val="150000"/>
              </a:lnSpc>
              <a:spcBef>
                <a:spcPct val="0"/>
              </a:spcBef>
              <a:spcAft>
                <a:spcPts val="600"/>
              </a:spcAft>
              <a:buNone/>
            </a:pPr>
            <a:r>
              <a:rPr lang="ar-KW" sz="2000" b="1" u="sng" dirty="0" smtClean="0">
                <a:solidFill>
                  <a:schemeClr val="tx2"/>
                </a:solidFill>
                <a:latin typeface="Calibri" pitchFamily="34" charset="0"/>
                <a:cs typeface="mohammad bold art 1" pitchFamily="2" charset="-78"/>
              </a:rPr>
              <a:t>سابعاً: الأتعاب والعمولات</a:t>
            </a:r>
            <a:endParaRPr lang="ar-KW" sz="2000" b="1" u="sng" dirty="0">
              <a:solidFill>
                <a:schemeClr val="tx2"/>
              </a:solidFill>
              <a:latin typeface="Calibri" pitchFamily="34" charset="0"/>
              <a:cs typeface="mohammad bold art 1" pitchFamily="2" charset="-78"/>
            </a:endParaRPr>
          </a:p>
          <a:p>
            <a:pPr marL="457200" lvl="1" indent="0" algn="just" rtl="1" fontAlgn="base">
              <a:lnSpc>
                <a:spcPct val="150000"/>
              </a:lnSpc>
              <a:spcBef>
                <a:spcPct val="0"/>
              </a:spcBef>
              <a:spcAft>
                <a:spcPts val="600"/>
              </a:spcAft>
              <a:buNone/>
            </a:pPr>
            <a:r>
              <a:rPr lang="ar-KW" sz="1800" dirty="0" smtClean="0">
                <a:solidFill>
                  <a:schemeClr val="tx2"/>
                </a:solidFill>
                <a:latin typeface="Calibri" pitchFamily="34" charset="0"/>
                <a:cs typeface="mohammad bold art 1" pitchFamily="2" charset="-78"/>
              </a:rPr>
              <a:t>تخضع </a:t>
            </a:r>
            <a:r>
              <a:rPr lang="ar-KW" sz="1800" dirty="0">
                <a:solidFill>
                  <a:schemeClr val="tx2"/>
                </a:solidFill>
                <a:latin typeface="Calibri" pitchFamily="34" charset="0"/>
                <a:cs typeface="mohammad bold art 1" pitchFamily="2" charset="-78"/>
              </a:rPr>
              <a:t>عملية احتساب الأتعاب </a:t>
            </a:r>
            <a:r>
              <a:rPr lang="ar-KW" sz="1800" dirty="0" smtClean="0">
                <a:solidFill>
                  <a:schemeClr val="tx2"/>
                </a:solidFill>
                <a:latin typeface="Calibri" pitchFamily="34" charset="0"/>
                <a:cs typeface="mohammad bold art 1" pitchFamily="2" charset="-78"/>
              </a:rPr>
              <a:t>والعمولات المستحقة للشخص المرخص له </a:t>
            </a:r>
            <a:r>
              <a:rPr lang="ar-KW" sz="1800" dirty="0">
                <a:solidFill>
                  <a:schemeClr val="tx2"/>
                </a:solidFill>
                <a:latin typeface="Calibri" pitchFamily="34" charset="0"/>
                <a:cs typeface="mohammad bold art 1" pitchFamily="2" charset="-78"/>
              </a:rPr>
              <a:t>نظير الخدمات المقدمة لبعض </a:t>
            </a:r>
            <a:r>
              <a:rPr lang="ar-KW" sz="1800" dirty="0" smtClean="0">
                <a:solidFill>
                  <a:schemeClr val="tx2"/>
                </a:solidFill>
                <a:latin typeface="Calibri" pitchFamily="34" charset="0"/>
                <a:cs typeface="mohammad bold art 1" pitchFamily="2" charset="-78"/>
              </a:rPr>
              <a:t>الضوابط التالية:</a:t>
            </a:r>
          </a:p>
          <a:p>
            <a:pPr lvl="1" algn="just" rtl="1" fontAlgn="base">
              <a:lnSpc>
                <a:spcPct val="150000"/>
              </a:lnSpc>
              <a:spcBef>
                <a:spcPct val="0"/>
              </a:spcBef>
              <a:spcAft>
                <a:spcPts val="600"/>
              </a:spcAft>
              <a:buFont typeface="Wingdings" panose="05000000000000000000" pitchFamily="2" charset="2"/>
              <a:buChar char="ü"/>
            </a:pPr>
            <a:r>
              <a:rPr lang="ar-KW" sz="1800" dirty="0" smtClean="0">
                <a:solidFill>
                  <a:schemeClr val="tx2"/>
                </a:solidFill>
                <a:latin typeface="Calibri" pitchFamily="34" charset="0"/>
                <a:cs typeface="mohammad bold art 1" pitchFamily="2" charset="-78"/>
              </a:rPr>
              <a:t>عدم فرض رسوم مقابل فتح المحفظة الاستثمارية.</a:t>
            </a:r>
          </a:p>
          <a:p>
            <a:pPr lvl="1" algn="just" rtl="1" fontAlgn="base">
              <a:lnSpc>
                <a:spcPct val="150000"/>
              </a:lnSpc>
              <a:spcBef>
                <a:spcPct val="0"/>
              </a:spcBef>
              <a:spcAft>
                <a:spcPts val="600"/>
              </a:spcAft>
              <a:buFont typeface="Wingdings" panose="05000000000000000000" pitchFamily="2" charset="2"/>
              <a:buChar char="ü"/>
            </a:pPr>
            <a:r>
              <a:rPr lang="ar-KW" sz="1800" dirty="0" smtClean="0">
                <a:solidFill>
                  <a:schemeClr val="tx2"/>
                </a:solidFill>
                <a:latin typeface="Calibri" pitchFamily="34" charset="0"/>
                <a:cs typeface="mohammad bold art 1" pitchFamily="2" charset="-78"/>
              </a:rPr>
              <a:t>ألا تكون الأتعاب والعمولات لخدمات المحفظة الاستثمارية مبالغ فيها، وأن تتسق مع طبيعة الخدمات المقدمة للعميل.</a:t>
            </a:r>
          </a:p>
          <a:p>
            <a:pPr lvl="1" algn="just" rtl="1" fontAlgn="base">
              <a:lnSpc>
                <a:spcPct val="150000"/>
              </a:lnSpc>
              <a:spcBef>
                <a:spcPct val="0"/>
              </a:spcBef>
              <a:spcAft>
                <a:spcPts val="600"/>
              </a:spcAft>
              <a:buFont typeface="Wingdings" panose="05000000000000000000" pitchFamily="2" charset="2"/>
              <a:buChar char="ü"/>
            </a:pPr>
            <a:r>
              <a:rPr lang="ar-KW" sz="1800" dirty="0" smtClean="0">
                <a:solidFill>
                  <a:schemeClr val="tx2"/>
                </a:solidFill>
                <a:latin typeface="Calibri" pitchFamily="34" charset="0"/>
                <a:cs typeface="mohammad bold art 1" pitchFamily="2" charset="-78"/>
              </a:rPr>
              <a:t>تعريف </a:t>
            </a:r>
            <a:r>
              <a:rPr lang="ar-KW" sz="1800" dirty="0">
                <a:solidFill>
                  <a:schemeClr val="tx2"/>
                </a:solidFill>
                <a:latin typeface="Calibri" pitchFamily="34" charset="0"/>
                <a:cs typeface="mohammad bold art 1" pitchFamily="2" charset="-78"/>
              </a:rPr>
              <a:t>العميل بآلية </a:t>
            </a:r>
            <a:r>
              <a:rPr lang="ar-KW" sz="1800" dirty="0" smtClean="0">
                <a:solidFill>
                  <a:schemeClr val="tx2"/>
                </a:solidFill>
                <a:latin typeface="Calibri" pitchFamily="34" charset="0"/>
                <a:cs typeface="mohammad bold art 1" pitchFamily="2" charset="-78"/>
              </a:rPr>
              <a:t>احتساب الأتعاب والعمولات نظير كافة الخدمات، ومنها الأتعاب التشجيعية.</a:t>
            </a:r>
          </a:p>
          <a:p>
            <a:pPr lvl="1" algn="just" rtl="1" fontAlgn="base">
              <a:lnSpc>
                <a:spcPct val="150000"/>
              </a:lnSpc>
              <a:spcBef>
                <a:spcPct val="0"/>
              </a:spcBef>
              <a:spcAft>
                <a:spcPts val="600"/>
              </a:spcAft>
              <a:buFont typeface="Wingdings" panose="05000000000000000000" pitchFamily="2" charset="2"/>
              <a:buChar char="ü"/>
            </a:pPr>
            <a:r>
              <a:rPr lang="ar-KW" sz="1800" dirty="0" smtClean="0">
                <a:solidFill>
                  <a:schemeClr val="tx2"/>
                </a:solidFill>
                <a:latin typeface="Calibri" pitchFamily="34" charset="0"/>
                <a:cs typeface="mohammad bold art 1" pitchFamily="2" charset="-78"/>
              </a:rPr>
              <a:t>كيفية الوفاء بالأتعاب والعمولات.</a:t>
            </a:r>
            <a:endParaRPr lang="en-US" sz="1800" dirty="0">
              <a:solidFill>
                <a:schemeClr val="tx2"/>
              </a:solidFill>
              <a:latin typeface="Calibri" pitchFamily="34" charset="0"/>
              <a:cs typeface="mohammad bold art 1" pitchFamily="2" charset="-78"/>
            </a:endParaRP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Tree>
    <p:extLst>
      <p:ext uri="{BB962C8B-B14F-4D97-AF65-F5344CB8AC3E}">
        <p14:creationId xmlns:p14="http://schemas.microsoft.com/office/powerpoint/2010/main" val="25693645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a:solidFill>
                  <a:schemeClr val="tx2"/>
                </a:solidFill>
                <a:cs typeface="mohammad bold art 1" pitchFamily="2" charset="-78"/>
              </a:rPr>
              <a:t>ضوابط إدارة المحافظ الاستثمارية</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18</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Content Placeholder 2"/>
          <p:cNvSpPr>
            <a:spLocks noGrp="1"/>
          </p:cNvSpPr>
          <p:nvPr>
            <p:ph idx="1"/>
          </p:nvPr>
        </p:nvSpPr>
        <p:spPr>
          <a:xfrm>
            <a:off x="457200" y="1600200"/>
            <a:ext cx="8229600" cy="4525963"/>
          </a:xfrm>
        </p:spPr>
        <p:txBody>
          <a:bodyPr>
            <a:noAutofit/>
          </a:bodyPr>
          <a:lstStyle/>
          <a:p>
            <a:pPr marL="0" lvl="1" indent="0" algn="just" rtl="1" fontAlgn="base">
              <a:lnSpc>
                <a:spcPct val="150000"/>
              </a:lnSpc>
              <a:spcBef>
                <a:spcPct val="0"/>
              </a:spcBef>
              <a:spcAft>
                <a:spcPts val="600"/>
              </a:spcAft>
              <a:buNone/>
            </a:pPr>
            <a:r>
              <a:rPr lang="ar-KW" sz="2000" b="1" u="sng" dirty="0" smtClean="0">
                <a:solidFill>
                  <a:schemeClr val="tx2"/>
                </a:solidFill>
                <a:latin typeface="Calibri" pitchFamily="34" charset="0"/>
                <a:cs typeface="mohammad bold art 1" pitchFamily="2" charset="-78"/>
              </a:rPr>
              <a:t>ثامناً: تقارير العملاء</a:t>
            </a:r>
            <a:endParaRPr lang="ar-KW" sz="2000" b="1" u="sng" dirty="0">
              <a:solidFill>
                <a:schemeClr val="tx2"/>
              </a:solidFill>
              <a:latin typeface="Calibri" pitchFamily="34" charset="0"/>
              <a:cs typeface="mohammad bold art 1" pitchFamily="2" charset="-78"/>
            </a:endParaRPr>
          </a:p>
          <a:p>
            <a:pPr marL="457200" lvl="1" indent="0" algn="just" rtl="1" fontAlgn="base">
              <a:lnSpc>
                <a:spcPct val="150000"/>
              </a:lnSpc>
              <a:spcBef>
                <a:spcPct val="0"/>
              </a:spcBef>
              <a:spcAft>
                <a:spcPts val="600"/>
              </a:spcAft>
              <a:buNone/>
            </a:pPr>
            <a:r>
              <a:rPr lang="ar-KW" sz="1800" dirty="0" smtClean="0">
                <a:solidFill>
                  <a:schemeClr val="tx2"/>
                </a:solidFill>
                <a:latin typeface="Calibri" pitchFamily="34" charset="0"/>
                <a:cs typeface="mohammad bold art 1" pitchFamily="2" charset="-78"/>
              </a:rPr>
              <a:t>أن من حقوق العملاء الواجبة على الشركات المديرة للمحافظ الاستثمارية تعريفهم عن أوضاع </a:t>
            </a:r>
            <a:r>
              <a:rPr lang="ar-KW" sz="1800" dirty="0">
                <a:solidFill>
                  <a:schemeClr val="tx2"/>
                </a:solidFill>
                <a:latin typeface="Calibri" pitchFamily="34" charset="0"/>
                <a:cs typeface="mohammad bold art 1" pitchFamily="2" charset="-78"/>
              </a:rPr>
              <a:t>استثماراتهم بشكل </a:t>
            </a:r>
            <a:r>
              <a:rPr lang="ar-KW" sz="1800" dirty="0" smtClean="0">
                <a:solidFill>
                  <a:schemeClr val="tx2"/>
                </a:solidFill>
                <a:latin typeface="Calibri" pitchFamily="34" charset="0"/>
                <a:cs typeface="mohammad bold art 1" pitchFamily="2" charset="-78"/>
              </a:rPr>
              <a:t>منتظم ومستمر وبصورة واضحة </a:t>
            </a:r>
            <a:r>
              <a:rPr lang="ar-KW" sz="1800" dirty="0">
                <a:solidFill>
                  <a:schemeClr val="tx2"/>
                </a:solidFill>
                <a:latin typeface="Calibri" pitchFamily="34" charset="0"/>
                <a:cs typeface="mohammad bold art 1" pitchFamily="2" charset="-78"/>
              </a:rPr>
              <a:t>ودقيقة، وذلك </a:t>
            </a:r>
            <a:r>
              <a:rPr lang="ar-KW" sz="1800" dirty="0" smtClean="0">
                <a:solidFill>
                  <a:schemeClr val="tx2"/>
                </a:solidFill>
                <a:latin typeface="Calibri" pitchFamily="34" charset="0"/>
                <a:cs typeface="mohammad bold art 1" pitchFamily="2" charset="-78"/>
              </a:rPr>
              <a:t>للصفقات التي يتم تنفيذها، </a:t>
            </a:r>
            <a:r>
              <a:rPr lang="ar-KW" sz="1800" dirty="0">
                <a:solidFill>
                  <a:schemeClr val="tx2"/>
                </a:solidFill>
                <a:latin typeface="Calibri" pitchFamily="34" charset="0"/>
                <a:cs typeface="mohammad bold art 1" pitchFamily="2" charset="-78"/>
              </a:rPr>
              <a:t>لذا </a:t>
            </a:r>
            <a:r>
              <a:rPr lang="ar-KW" sz="1800" dirty="0" smtClean="0">
                <a:solidFill>
                  <a:schemeClr val="tx2"/>
                </a:solidFill>
                <a:latin typeface="Calibri" pitchFamily="34" charset="0"/>
                <a:cs typeface="mohammad bold art 1" pitchFamily="2" charset="-78"/>
              </a:rPr>
              <a:t>يتوجب على الشخص المرخص له إعداد الآتي:</a:t>
            </a:r>
          </a:p>
          <a:p>
            <a:pPr marL="800100" lvl="1" indent="-342900" algn="just" rtl="1" fontAlgn="base">
              <a:lnSpc>
                <a:spcPct val="150000"/>
              </a:lnSpc>
              <a:spcBef>
                <a:spcPct val="0"/>
              </a:spcBef>
              <a:spcAft>
                <a:spcPts val="600"/>
              </a:spcAft>
              <a:buFont typeface="+mj-lt"/>
              <a:buAutoNum type="arabicParenR"/>
            </a:pPr>
            <a:r>
              <a:rPr lang="ar-KW" sz="1800" dirty="0" smtClean="0">
                <a:solidFill>
                  <a:schemeClr val="tx2"/>
                </a:solidFill>
                <a:latin typeface="Calibri" pitchFamily="34" charset="0"/>
                <a:cs typeface="mohammad bold art 1" pitchFamily="2" charset="-78"/>
              </a:rPr>
              <a:t>تقارير دورية – بصفة شهرية </a:t>
            </a:r>
            <a:r>
              <a:rPr lang="ar-KW" sz="1800" dirty="0">
                <a:solidFill>
                  <a:schemeClr val="tx2"/>
                </a:solidFill>
                <a:latin typeface="Calibri" pitchFamily="34" charset="0"/>
                <a:cs typeface="mohammad bold art 1" pitchFamily="2" charset="-78"/>
              </a:rPr>
              <a:t>على </a:t>
            </a:r>
            <a:r>
              <a:rPr lang="ar-KW" sz="1800" dirty="0" smtClean="0">
                <a:solidFill>
                  <a:schemeClr val="tx2"/>
                </a:solidFill>
                <a:latin typeface="Calibri" pitchFamily="34" charset="0"/>
                <a:cs typeface="mohammad bold art 1" pitchFamily="2" charset="-78"/>
              </a:rPr>
              <a:t>الأقل – توضح محتويات وقيمة المحفظة الاستثمارية.</a:t>
            </a:r>
          </a:p>
          <a:p>
            <a:pPr marL="800100" lvl="1" indent="-342900" algn="just" rtl="1" fontAlgn="base">
              <a:lnSpc>
                <a:spcPct val="150000"/>
              </a:lnSpc>
              <a:spcBef>
                <a:spcPct val="0"/>
              </a:spcBef>
              <a:spcAft>
                <a:spcPts val="600"/>
              </a:spcAft>
              <a:buFont typeface="+mj-lt"/>
              <a:buAutoNum type="arabicParenR"/>
            </a:pPr>
            <a:r>
              <a:rPr lang="ar-KW" sz="1800" dirty="0" smtClean="0">
                <a:solidFill>
                  <a:schemeClr val="tx2"/>
                </a:solidFill>
                <a:latin typeface="Calibri" pitchFamily="34" charset="0"/>
                <a:cs typeface="mohammad bold art 1" pitchFamily="2" charset="-78"/>
              </a:rPr>
              <a:t>إخطارات بشأن أية أمور تتعلق بالأوراق المالية المكونة للمحفظة الاستثمارية، ومنها على سبيل المثال: موعد انعقاد الجمعية العامة، قرار توزيع الأرباح، استلام الأرباح، زيادة/تخفيض رأس المال، اكتتاب، استحواذ، بالإضافة إلى أي قرارات متخذة من قبل الجهات الرقابية تجاه الشركات التي يمتلك فيها العميل أوراق مالية.</a:t>
            </a: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Tree>
    <p:extLst>
      <p:ext uri="{BB962C8B-B14F-4D97-AF65-F5344CB8AC3E}">
        <p14:creationId xmlns:p14="http://schemas.microsoft.com/office/powerpoint/2010/main" val="22669007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smtClean="0">
                <a:solidFill>
                  <a:schemeClr val="tx2"/>
                </a:solidFill>
                <a:cs typeface="mohammad bold art 1" pitchFamily="2" charset="-78"/>
              </a:rPr>
              <a:t>نظم الضبط والرقابة الداخلية</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19</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Content Placeholder 2"/>
          <p:cNvSpPr>
            <a:spLocks noGrp="1"/>
          </p:cNvSpPr>
          <p:nvPr>
            <p:ph idx="1"/>
          </p:nvPr>
        </p:nvSpPr>
        <p:spPr>
          <a:xfrm>
            <a:off x="457200" y="1600200"/>
            <a:ext cx="8229600" cy="4525963"/>
          </a:xfrm>
        </p:spPr>
        <p:txBody>
          <a:bodyPr>
            <a:noAutofit/>
          </a:bodyPr>
          <a:lstStyle/>
          <a:p>
            <a:pPr marL="0" lvl="1" indent="0" algn="just" rtl="1" fontAlgn="base">
              <a:lnSpc>
                <a:spcPct val="150000"/>
              </a:lnSpc>
              <a:spcBef>
                <a:spcPct val="0"/>
              </a:spcBef>
              <a:spcAft>
                <a:spcPts val="600"/>
              </a:spcAft>
              <a:buNone/>
            </a:pPr>
            <a:r>
              <a:rPr lang="ar-KW" sz="1800" dirty="0">
                <a:solidFill>
                  <a:schemeClr val="tx2"/>
                </a:solidFill>
                <a:latin typeface="Calibri" pitchFamily="34" charset="0"/>
                <a:cs typeface="mohammad bold art 1" pitchFamily="2" charset="-78"/>
              </a:rPr>
              <a:t>نظراً لسرية المعلومات المتداولة في إدارة المحافظ الاستثمارية </a:t>
            </a:r>
            <a:r>
              <a:rPr lang="ar-KW" sz="1800" dirty="0" smtClean="0">
                <a:solidFill>
                  <a:schemeClr val="tx2"/>
                </a:solidFill>
                <a:latin typeface="Calibri" pitchFamily="34" charset="0"/>
                <a:cs typeface="mohammad bold art 1" pitchFamily="2" charset="-78"/>
              </a:rPr>
              <a:t>وخصوصيتها، وفضلاً عن التعامل المباشر مع الأنظمة الخاصة بتلقي وإعطاء أوامر البيع والشراء للأوراق المالية، </a:t>
            </a:r>
            <a:r>
              <a:rPr lang="ar-KW" sz="1800" dirty="0">
                <a:solidFill>
                  <a:schemeClr val="tx2"/>
                </a:solidFill>
                <a:latin typeface="Calibri" pitchFamily="34" charset="0"/>
                <a:cs typeface="mohammad bold art 1" pitchFamily="2" charset="-78"/>
              </a:rPr>
              <a:t>يتعين </a:t>
            </a:r>
            <a:r>
              <a:rPr lang="ar-KW" sz="1800" dirty="0" smtClean="0">
                <a:solidFill>
                  <a:schemeClr val="tx2"/>
                </a:solidFill>
                <a:latin typeface="Calibri" pitchFamily="34" charset="0"/>
                <a:cs typeface="mohammad bold art 1" pitchFamily="2" charset="-78"/>
              </a:rPr>
              <a:t>على الشخص المرخص له توفير ضوابط محددة خاصة بالرقابة الداخلية، وذلك وفقاً لما يلي:</a:t>
            </a:r>
            <a:endParaRPr lang="en-US" sz="1800" dirty="0">
              <a:solidFill>
                <a:schemeClr val="tx2"/>
              </a:solidFill>
              <a:latin typeface="Calibri" pitchFamily="34" charset="0"/>
              <a:cs typeface="mohammad bold art 1" pitchFamily="2" charset="-78"/>
            </a:endParaRPr>
          </a:p>
          <a:p>
            <a:pPr lvl="1" algn="just" rtl="1" fontAlgn="base">
              <a:lnSpc>
                <a:spcPct val="150000"/>
              </a:lnSpc>
              <a:spcBef>
                <a:spcPct val="0"/>
              </a:spcBef>
              <a:spcAft>
                <a:spcPts val="600"/>
              </a:spcAft>
              <a:buFont typeface="Wingdings" panose="05000000000000000000" pitchFamily="2" charset="2"/>
              <a:buChar char="ü"/>
            </a:pPr>
            <a:r>
              <a:rPr lang="ar-KW" sz="1600" u="sng" dirty="0" smtClean="0">
                <a:solidFill>
                  <a:schemeClr val="tx2"/>
                </a:solidFill>
                <a:latin typeface="Calibri" pitchFamily="34" charset="0"/>
                <a:cs typeface="mohammad bold art 1" pitchFamily="2" charset="-78"/>
              </a:rPr>
              <a:t>المكان المخصص لإدارة المحافظ الاستثمارية</a:t>
            </a:r>
            <a:endParaRPr lang="en-US" sz="1600" u="sng" dirty="0">
              <a:solidFill>
                <a:schemeClr val="tx2"/>
              </a:solidFill>
              <a:latin typeface="Calibri" pitchFamily="34" charset="0"/>
              <a:cs typeface="mohammad bold art 1" pitchFamily="2" charset="-78"/>
            </a:endParaRPr>
          </a:p>
          <a:p>
            <a:pPr lvl="2" algn="just" rtl="1" fontAlgn="base">
              <a:lnSpc>
                <a:spcPct val="150000"/>
              </a:lnSpc>
              <a:spcBef>
                <a:spcPct val="0"/>
              </a:spcBef>
              <a:spcAft>
                <a:spcPts val="600"/>
              </a:spcAft>
              <a:buFont typeface="Wingdings" panose="05000000000000000000" pitchFamily="2" charset="2"/>
              <a:buChar char="§"/>
            </a:pPr>
            <a:r>
              <a:rPr lang="ar-KW" sz="1500" dirty="0">
                <a:solidFill>
                  <a:schemeClr val="tx2"/>
                </a:solidFill>
                <a:latin typeface="Calibri" pitchFamily="34" charset="0"/>
                <a:cs typeface="mohammad bold art 1" pitchFamily="2" charset="-78"/>
              </a:rPr>
              <a:t>يجب أن يكون مؤمناً ومزوداً بأدوات رقابة </a:t>
            </a:r>
            <a:r>
              <a:rPr lang="ar-KW" sz="1500" dirty="0" smtClean="0">
                <a:solidFill>
                  <a:schemeClr val="tx2"/>
                </a:solidFill>
                <a:latin typeface="Calibri" pitchFamily="34" charset="0"/>
                <a:cs typeface="mohammad bold art 1" pitchFamily="2" charset="-78"/>
              </a:rPr>
              <a:t>فعالة.</a:t>
            </a:r>
            <a:endParaRPr lang="en-US" sz="1500" dirty="0">
              <a:solidFill>
                <a:schemeClr val="tx2"/>
              </a:solidFill>
              <a:latin typeface="Calibri" pitchFamily="34" charset="0"/>
              <a:cs typeface="mohammad bold art 1" pitchFamily="2" charset="-78"/>
            </a:endParaRPr>
          </a:p>
          <a:p>
            <a:pPr lvl="2" algn="just" rtl="1" fontAlgn="base">
              <a:lnSpc>
                <a:spcPct val="150000"/>
              </a:lnSpc>
              <a:spcBef>
                <a:spcPct val="0"/>
              </a:spcBef>
              <a:spcAft>
                <a:spcPts val="600"/>
              </a:spcAft>
              <a:buFont typeface="Wingdings" panose="05000000000000000000" pitchFamily="2" charset="2"/>
              <a:buChar char="§"/>
            </a:pPr>
            <a:r>
              <a:rPr lang="ar-KW" sz="1500" dirty="0">
                <a:solidFill>
                  <a:schemeClr val="tx2"/>
                </a:solidFill>
                <a:latin typeface="Calibri" pitchFamily="34" charset="0"/>
                <a:cs typeface="mohammad bold art 1" pitchFamily="2" charset="-78"/>
              </a:rPr>
              <a:t>يقتصر دخول المكان على أشخاص </a:t>
            </a:r>
            <a:r>
              <a:rPr lang="ar-KW" sz="1500" dirty="0" smtClean="0">
                <a:solidFill>
                  <a:schemeClr val="tx2"/>
                </a:solidFill>
                <a:latin typeface="Calibri" pitchFamily="34" charset="0"/>
                <a:cs typeface="mohammad bold art 1" pitchFamily="2" charset="-78"/>
              </a:rPr>
              <a:t>محددين ومعتمدين من الإدارة العليا، فقط دون غيرهم.</a:t>
            </a:r>
            <a:endParaRPr lang="en-US" sz="1500" dirty="0">
              <a:solidFill>
                <a:schemeClr val="tx2"/>
              </a:solidFill>
              <a:latin typeface="Calibri" pitchFamily="34" charset="0"/>
              <a:cs typeface="mohammad bold art 1" pitchFamily="2" charset="-78"/>
            </a:endParaRPr>
          </a:p>
          <a:p>
            <a:pPr lvl="1" algn="just" rtl="1" fontAlgn="base">
              <a:lnSpc>
                <a:spcPct val="150000"/>
              </a:lnSpc>
              <a:spcBef>
                <a:spcPct val="0"/>
              </a:spcBef>
              <a:spcAft>
                <a:spcPts val="600"/>
              </a:spcAft>
              <a:buFont typeface="Wingdings" panose="05000000000000000000" pitchFamily="2" charset="2"/>
              <a:buChar char="ü"/>
            </a:pPr>
            <a:r>
              <a:rPr lang="ar-KW" sz="1600" u="sng" dirty="0" smtClean="0">
                <a:solidFill>
                  <a:schemeClr val="tx2"/>
                </a:solidFill>
                <a:latin typeface="Calibri" pitchFamily="34" charset="0"/>
                <a:cs typeface="mohammad bold art 1" pitchFamily="2" charset="-78"/>
              </a:rPr>
              <a:t>أصول وأموال العملاء</a:t>
            </a:r>
            <a:endParaRPr lang="en-US" sz="1600" u="sng" dirty="0">
              <a:solidFill>
                <a:schemeClr val="tx2"/>
              </a:solidFill>
              <a:latin typeface="Calibri" pitchFamily="34" charset="0"/>
              <a:cs typeface="mohammad bold art 1" pitchFamily="2" charset="-78"/>
            </a:endParaRPr>
          </a:p>
          <a:p>
            <a:pPr lvl="2" algn="just" rtl="1" fontAlgn="base">
              <a:lnSpc>
                <a:spcPct val="150000"/>
              </a:lnSpc>
              <a:spcBef>
                <a:spcPct val="0"/>
              </a:spcBef>
              <a:spcAft>
                <a:spcPts val="600"/>
              </a:spcAft>
              <a:buFont typeface="Wingdings" panose="05000000000000000000" pitchFamily="2" charset="2"/>
              <a:buChar char="§"/>
            </a:pPr>
            <a:r>
              <a:rPr lang="ar-KW" sz="1500" dirty="0">
                <a:solidFill>
                  <a:schemeClr val="tx2"/>
                </a:solidFill>
                <a:latin typeface="Calibri" pitchFamily="34" charset="0"/>
                <a:cs typeface="mohammad bold art 1" pitchFamily="2" charset="-78"/>
              </a:rPr>
              <a:t>الفصل بين متخذي القرار الاستثماري للمحافظ الاستثمارية بإدارة الشخص المرخص له ومن يقوم بتنفيذ الأوامر للمحافظ الاستثمارية لدى الشخص المرخص له.</a:t>
            </a:r>
            <a:endParaRPr lang="en-US" sz="1500" dirty="0">
              <a:solidFill>
                <a:schemeClr val="tx2"/>
              </a:solidFill>
              <a:latin typeface="Calibri" pitchFamily="34" charset="0"/>
              <a:cs typeface="mohammad bold art 1" pitchFamily="2" charset="-78"/>
            </a:endParaRPr>
          </a:p>
          <a:p>
            <a:pPr lvl="2" algn="just" rtl="1" fontAlgn="base">
              <a:lnSpc>
                <a:spcPct val="150000"/>
              </a:lnSpc>
              <a:spcBef>
                <a:spcPct val="0"/>
              </a:spcBef>
              <a:spcAft>
                <a:spcPts val="600"/>
              </a:spcAft>
              <a:buFont typeface="Wingdings" panose="05000000000000000000" pitchFamily="2" charset="2"/>
              <a:buChar char="§"/>
            </a:pPr>
            <a:r>
              <a:rPr lang="ar-KW" sz="1500" dirty="0">
                <a:solidFill>
                  <a:schemeClr val="tx2"/>
                </a:solidFill>
                <a:latin typeface="Calibri" pitchFamily="34" charset="0"/>
                <a:cs typeface="mohammad bold art 1" pitchFamily="2" charset="-78"/>
              </a:rPr>
              <a:t>تجميد </a:t>
            </a:r>
            <a:r>
              <a:rPr lang="ar-KW" sz="1500" dirty="0" smtClean="0">
                <a:solidFill>
                  <a:schemeClr val="tx2"/>
                </a:solidFill>
                <a:latin typeface="Calibri" pitchFamily="34" charset="0"/>
                <a:cs typeface="mohammad bold art 1" pitchFamily="2" charset="-78"/>
              </a:rPr>
              <a:t>حساب العميل في </a:t>
            </a:r>
            <a:r>
              <a:rPr lang="ar-KW" sz="1500" dirty="0">
                <a:solidFill>
                  <a:schemeClr val="tx2"/>
                </a:solidFill>
                <a:latin typeface="Calibri" pitchFamily="34" charset="0"/>
                <a:cs typeface="mohammad bold art 1" pitchFamily="2" charset="-78"/>
              </a:rPr>
              <a:t>حال الوفاة والإرث لحين صدور حصر </a:t>
            </a:r>
            <a:r>
              <a:rPr lang="ar-KW" sz="1500" dirty="0" smtClean="0">
                <a:solidFill>
                  <a:schemeClr val="tx2"/>
                </a:solidFill>
                <a:latin typeface="Calibri" pitchFamily="34" charset="0"/>
                <a:cs typeface="mohammad bold art 1" pitchFamily="2" charset="-78"/>
              </a:rPr>
              <a:t>الوراثة</a:t>
            </a:r>
            <a:r>
              <a:rPr lang="ar-KW" sz="1500" dirty="0">
                <a:solidFill>
                  <a:schemeClr val="tx2"/>
                </a:solidFill>
                <a:latin typeface="Calibri" pitchFamily="34" charset="0"/>
                <a:cs typeface="mohammad bold art 1" pitchFamily="2" charset="-78"/>
              </a:rPr>
              <a:t> وذلك وفقاً للقواعد المنصوص عليها في هذه </a:t>
            </a:r>
            <a:r>
              <a:rPr lang="ar-KW" sz="1500" dirty="0" smtClean="0">
                <a:solidFill>
                  <a:schemeClr val="tx2"/>
                </a:solidFill>
                <a:latin typeface="Calibri" pitchFamily="34" charset="0"/>
                <a:cs typeface="mohammad bold art 1" pitchFamily="2" charset="-78"/>
              </a:rPr>
              <a:t>اللائحة.</a:t>
            </a:r>
            <a:endParaRPr lang="en-US" sz="1500" dirty="0">
              <a:solidFill>
                <a:schemeClr val="tx2"/>
              </a:solidFill>
              <a:latin typeface="Calibri" pitchFamily="34" charset="0"/>
              <a:cs typeface="mohammad bold art 1" pitchFamily="2" charset="-78"/>
            </a:endParaRPr>
          </a:p>
          <a:p>
            <a:pPr marL="457200" lvl="1" indent="0" algn="just" rtl="1" fontAlgn="base">
              <a:lnSpc>
                <a:spcPct val="150000"/>
              </a:lnSpc>
              <a:spcBef>
                <a:spcPct val="0"/>
              </a:spcBef>
              <a:spcAft>
                <a:spcPts val="600"/>
              </a:spcAft>
              <a:buNone/>
            </a:pPr>
            <a:endParaRPr lang="ar-KW" sz="1800" dirty="0" smtClean="0">
              <a:solidFill>
                <a:schemeClr val="tx2"/>
              </a:solidFill>
              <a:latin typeface="Calibri" pitchFamily="34" charset="0"/>
              <a:cs typeface="mohammad bold art 1" pitchFamily="2" charset="-78"/>
            </a:endParaRP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Tree>
    <p:extLst>
      <p:ext uri="{BB962C8B-B14F-4D97-AF65-F5344CB8AC3E}">
        <p14:creationId xmlns:p14="http://schemas.microsoft.com/office/powerpoint/2010/main" val="58809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smtClean="0">
                <a:solidFill>
                  <a:schemeClr val="tx2"/>
                </a:solidFill>
                <a:cs typeface="mohammad bold art 1" pitchFamily="2" charset="-78"/>
              </a:rPr>
              <a:t>المقدمــــــــة</a:t>
            </a:r>
            <a:endParaRPr lang="en-US" sz="3000" b="1"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0" lvl="0" indent="0" algn="just" rtl="1" fontAlgn="base">
              <a:spcBef>
                <a:spcPct val="0"/>
              </a:spcBef>
              <a:spcAft>
                <a:spcPts val="600"/>
              </a:spcAft>
              <a:buNone/>
            </a:pPr>
            <a:r>
              <a:rPr lang="ar-KW" sz="2800" dirty="0">
                <a:solidFill>
                  <a:schemeClr val="tx2"/>
                </a:solidFill>
                <a:latin typeface="Calibri" pitchFamily="34" charset="0"/>
                <a:cs typeface="mohammad bold art 1" pitchFamily="2" charset="-78"/>
              </a:rPr>
              <a:t>انطلاقاً من أحكام القانون رقم (7) لسنة 2010 </a:t>
            </a:r>
            <a:r>
              <a:rPr lang="ar-KW" sz="2800" dirty="0" smtClean="0">
                <a:solidFill>
                  <a:schemeClr val="tx2"/>
                </a:solidFill>
                <a:latin typeface="Calibri" pitchFamily="34" charset="0"/>
                <a:cs typeface="mohammad bold art 1" pitchFamily="2" charset="-78"/>
              </a:rPr>
              <a:t>بشأن </a:t>
            </a:r>
            <a:r>
              <a:rPr lang="ar-KW" sz="2800" dirty="0">
                <a:solidFill>
                  <a:schemeClr val="tx2"/>
                </a:solidFill>
                <a:latin typeface="Calibri" pitchFamily="34" charset="0"/>
                <a:cs typeface="mohammad bold art 1" pitchFamily="2" charset="-78"/>
              </a:rPr>
              <a:t>إنشاء هيئة أسواق المال وتنظيم نشاط الأوراق المالية وتعديلاته واللائحة التنفيذية </a:t>
            </a:r>
            <a:r>
              <a:rPr lang="ar-KW" sz="2800" dirty="0" smtClean="0">
                <a:solidFill>
                  <a:schemeClr val="tx2"/>
                </a:solidFill>
                <a:latin typeface="Calibri" pitchFamily="34" charset="0"/>
                <a:cs typeface="mohammad bold art 1" pitchFamily="2" charset="-78"/>
              </a:rPr>
              <a:t>الجديدة، قامت </a:t>
            </a:r>
            <a:r>
              <a:rPr lang="ar-KW" sz="2800" dirty="0">
                <a:solidFill>
                  <a:schemeClr val="tx2"/>
                </a:solidFill>
                <a:latin typeface="Calibri" pitchFamily="34" charset="0"/>
                <a:cs typeface="mohammad bold art 1" pitchFamily="2" charset="-78"/>
              </a:rPr>
              <a:t>الهيئة بإصدار قواعد إدارة المحافظ الاستثمارية لصالح الغير لدى الأشخاص المرخص لهم، ووضع أطر تنظيمية ورقابية على المحافظ الاستثمارية للتقليل قدر الإمكان من المخاطر المصاحبة لها، فضلاً عن توفير ضمان وحماية للمستثمرين.</a:t>
            </a:r>
          </a:p>
          <a:p>
            <a:pPr marL="0" lvl="0" indent="0" algn="just" rtl="1" fontAlgn="base">
              <a:spcBef>
                <a:spcPct val="0"/>
              </a:spcBef>
              <a:spcAft>
                <a:spcPts val="600"/>
              </a:spcAft>
              <a:buNone/>
            </a:pPr>
            <a:endParaRPr lang="ar-KW" sz="2400" dirty="0" smtClean="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Tree>
    <p:extLst>
      <p:ext uri="{BB962C8B-B14F-4D97-AF65-F5344CB8AC3E}">
        <p14:creationId xmlns:p14="http://schemas.microsoft.com/office/powerpoint/2010/main" val="39348693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smtClean="0">
                <a:solidFill>
                  <a:schemeClr val="tx2"/>
                </a:solidFill>
                <a:cs typeface="mohammad bold art 1" pitchFamily="2" charset="-78"/>
              </a:rPr>
              <a:t>متطلبات ومحددات عامة</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20</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Content Placeholder 2"/>
          <p:cNvSpPr>
            <a:spLocks noGrp="1"/>
          </p:cNvSpPr>
          <p:nvPr>
            <p:ph idx="1"/>
          </p:nvPr>
        </p:nvSpPr>
        <p:spPr>
          <a:xfrm>
            <a:off x="457200" y="1600200"/>
            <a:ext cx="8229600" cy="4525963"/>
          </a:xfrm>
        </p:spPr>
        <p:txBody>
          <a:bodyPr>
            <a:noAutofit/>
          </a:bodyPr>
          <a:lstStyle/>
          <a:p>
            <a:pPr marL="285750" lvl="1" algn="just" rtl="1" fontAlgn="base">
              <a:lnSpc>
                <a:spcPct val="150000"/>
              </a:lnSpc>
              <a:spcBef>
                <a:spcPct val="0"/>
              </a:spcBef>
              <a:spcAft>
                <a:spcPts val="600"/>
              </a:spcAft>
              <a:buFont typeface="Wingdings" panose="05000000000000000000" pitchFamily="2" charset="2"/>
              <a:buChar char="ü"/>
            </a:pPr>
            <a:r>
              <a:rPr lang="ar-KW" sz="2000" dirty="0" smtClean="0">
                <a:solidFill>
                  <a:schemeClr val="tx2"/>
                </a:solidFill>
                <a:latin typeface="Calibri" pitchFamily="34" charset="0"/>
                <a:cs typeface="mohammad bold art 1" pitchFamily="2" charset="-78"/>
              </a:rPr>
              <a:t>إعداد السياسات والإجراءات الخاصة </a:t>
            </a:r>
            <a:r>
              <a:rPr lang="ar-KW" sz="2000" dirty="0">
                <a:solidFill>
                  <a:schemeClr val="tx2"/>
                </a:solidFill>
                <a:latin typeface="Calibri" pitchFamily="34" charset="0"/>
                <a:cs typeface="mohammad bold art 1" pitchFamily="2" charset="-78"/>
              </a:rPr>
              <a:t>بإدارة المحافظ الاستثمارية للأوراق المالية للعملاء على أن يشتمل الدليل </a:t>
            </a:r>
            <a:r>
              <a:rPr lang="ar-KW" sz="2000" dirty="0" smtClean="0">
                <a:solidFill>
                  <a:schemeClr val="tx2"/>
                </a:solidFill>
                <a:latin typeface="Calibri" pitchFamily="34" charset="0"/>
                <a:cs typeface="mohammad bold art 1" pitchFamily="2" charset="-78"/>
              </a:rPr>
              <a:t>ما </a:t>
            </a:r>
            <a:r>
              <a:rPr lang="ar-KW" sz="2000" dirty="0">
                <a:solidFill>
                  <a:schemeClr val="tx2"/>
                </a:solidFill>
                <a:latin typeface="Calibri" pitchFamily="34" charset="0"/>
                <a:cs typeface="mohammad bold art 1" pitchFamily="2" charset="-78"/>
              </a:rPr>
              <a:t>يفيد الالتزام بالأهداف الاستثمارية للعميل وآلية احتسابها ويتم تحديد صلاحيات وسلطات ومسؤوليات الشخص المرخص له وغيرها من المعلومات المهمة المذكورة </a:t>
            </a:r>
            <a:r>
              <a:rPr lang="ar-KW" sz="2000" dirty="0" smtClean="0">
                <a:solidFill>
                  <a:schemeClr val="tx2"/>
                </a:solidFill>
                <a:latin typeface="Calibri" pitchFamily="34" charset="0"/>
                <a:cs typeface="mohammad bold art 1" pitchFamily="2" charset="-78"/>
              </a:rPr>
              <a:t>في اللائحة.</a:t>
            </a:r>
          </a:p>
          <a:p>
            <a:pPr marL="0" lvl="1" indent="0" algn="just" rtl="1" fontAlgn="base">
              <a:lnSpc>
                <a:spcPct val="150000"/>
              </a:lnSpc>
              <a:spcBef>
                <a:spcPct val="0"/>
              </a:spcBef>
              <a:spcAft>
                <a:spcPts val="600"/>
              </a:spcAft>
              <a:buNone/>
            </a:pPr>
            <a:endParaRPr lang="en-US" sz="100" dirty="0">
              <a:solidFill>
                <a:schemeClr val="tx2"/>
              </a:solidFill>
              <a:latin typeface="Calibri" pitchFamily="34" charset="0"/>
              <a:cs typeface="mohammad bold art 1" pitchFamily="2" charset="-78"/>
            </a:endParaRPr>
          </a:p>
          <a:p>
            <a:pPr marL="285750" lvl="1" algn="just" rtl="1" fontAlgn="base">
              <a:lnSpc>
                <a:spcPct val="150000"/>
              </a:lnSpc>
              <a:spcBef>
                <a:spcPct val="0"/>
              </a:spcBef>
              <a:spcAft>
                <a:spcPts val="600"/>
              </a:spcAft>
              <a:buFont typeface="Wingdings" panose="05000000000000000000" pitchFamily="2" charset="2"/>
              <a:buChar char="ü"/>
            </a:pPr>
            <a:r>
              <a:rPr lang="ar-KW" sz="2000" dirty="0" smtClean="0">
                <a:solidFill>
                  <a:schemeClr val="tx2"/>
                </a:solidFill>
                <a:latin typeface="Calibri" pitchFamily="34" charset="0"/>
                <a:cs typeface="mohammad bold art 1" pitchFamily="2" charset="-78"/>
              </a:rPr>
              <a:t>يجب أن </a:t>
            </a:r>
            <a:r>
              <a:rPr lang="ar-KW" sz="2000" dirty="0">
                <a:solidFill>
                  <a:schemeClr val="tx2"/>
                </a:solidFill>
                <a:latin typeface="Calibri" pitchFamily="34" charset="0"/>
                <a:cs typeface="mohammad bold art 1" pitchFamily="2" charset="-78"/>
              </a:rPr>
              <a:t>يشتمل الدليل على بيان </a:t>
            </a:r>
            <a:r>
              <a:rPr lang="ar-KW" sz="2000" dirty="0" smtClean="0">
                <a:solidFill>
                  <a:schemeClr val="tx2"/>
                </a:solidFill>
                <a:latin typeface="Calibri" pitchFamily="34" charset="0"/>
                <a:cs typeface="mohammad bold art 1" pitchFamily="2" charset="-78"/>
              </a:rPr>
              <a:t>يوضح السياسات </a:t>
            </a:r>
            <a:r>
              <a:rPr lang="ar-KW" sz="2000" dirty="0">
                <a:solidFill>
                  <a:schemeClr val="tx2"/>
                </a:solidFill>
                <a:latin typeface="Calibri" pitchFamily="34" charset="0"/>
                <a:cs typeface="mohammad bold art 1" pitchFamily="2" charset="-78"/>
              </a:rPr>
              <a:t>المتبعة، </a:t>
            </a:r>
            <a:r>
              <a:rPr lang="ar-KW" sz="2000" dirty="0" smtClean="0">
                <a:solidFill>
                  <a:schemeClr val="tx2"/>
                </a:solidFill>
                <a:latin typeface="Calibri" pitchFamily="34" charset="0"/>
                <a:cs typeface="mohammad bold art 1" pitchFamily="2" charset="-78"/>
              </a:rPr>
              <a:t>وكيفية </a:t>
            </a:r>
            <a:r>
              <a:rPr lang="ar-KW" sz="2000" dirty="0">
                <a:solidFill>
                  <a:schemeClr val="tx2"/>
                </a:solidFill>
                <a:latin typeface="Calibri" pitchFamily="34" charset="0"/>
                <a:cs typeface="mohammad bold art 1" pitchFamily="2" charset="-78"/>
              </a:rPr>
              <a:t>تحديد آلية تنويع وتوزيع </a:t>
            </a:r>
            <a:r>
              <a:rPr lang="ar-KW" sz="2000" dirty="0" smtClean="0">
                <a:solidFill>
                  <a:schemeClr val="tx2"/>
                </a:solidFill>
                <a:latin typeface="Calibri" pitchFamily="34" charset="0"/>
                <a:cs typeface="mohammad bold art 1" pitchFamily="2" charset="-78"/>
              </a:rPr>
              <a:t>الأصول وآلية </a:t>
            </a:r>
            <a:r>
              <a:rPr lang="ar-KW" sz="2000" dirty="0">
                <a:solidFill>
                  <a:schemeClr val="tx2"/>
                </a:solidFill>
                <a:latin typeface="Calibri" pitchFamily="34" charset="0"/>
                <a:cs typeface="mohammad bold art 1" pitchFamily="2" charset="-78"/>
              </a:rPr>
              <a:t>تحديد الأسواق المستثمر </a:t>
            </a:r>
            <a:r>
              <a:rPr lang="ar-KW" sz="2000" dirty="0" smtClean="0">
                <a:solidFill>
                  <a:schemeClr val="tx2"/>
                </a:solidFill>
                <a:latin typeface="Calibri" pitchFamily="34" charset="0"/>
                <a:cs typeface="mohammad bold art 1" pitchFamily="2" charset="-78"/>
              </a:rPr>
              <a:t>بها وفق </a:t>
            </a:r>
            <a:r>
              <a:rPr lang="ar-KW" sz="2000" dirty="0">
                <a:solidFill>
                  <a:schemeClr val="tx2"/>
                </a:solidFill>
                <a:latin typeface="Calibri" pitchFamily="34" charset="0"/>
                <a:cs typeface="mohammad bold art 1" pitchFamily="2" charset="-78"/>
              </a:rPr>
              <a:t>توجهات العميل</a:t>
            </a:r>
            <a:r>
              <a:rPr lang="ar-KW" sz="2000" dirty="0" smtClean="0">
                <a:solidFill>
                  <a:schemeClr val="tx2"/>
                </a:solidFill>
                <a:latin typeface="Calibri" pitchFamily="34" charset="0"/>
                <a:cs typeface="mohammad bold art 1" pitchFamily="2" charset="-78"/>
              </a:rPr>
              <a:t>، وتحديد </a:t>
            </a:r>
            <a:r>
              <a:rPr lang="ar-KW" sz="2000" dirty="0">
                <a:solidFill>
                  <a:schemeClr val="tx2"/>
                </a:solidFill>
                <a:latin typeface="Calibri" pitchFamily="34" charset="0"/>
                <a:cs typeface="mohammad bold art 1" pitchFamily="2" charset="-78"/>
              </a:rPr>
              <a:t>المخاطر المرتبطة بالمحفظة الاستثمارية، </a:t>
            </a:r>
            <a:r>
              <a:rPr lang="ar-KW" sz="2000" dirty="0" smtClean="0">
                <a:solidFill>
                  <a:schemeClr val="tx2"/>
                </a:solidFill>
                <a:latin typeface="Calibri" pitchFamily="34" charset="0"/>
                <a:cs typeface="mohammad bold art 1" pitchFamily="2" charset="-78"/>
              </a:rPr>
              <a:t>بالإضافة إلى الحدود القصوى </a:t>
            </a:r>
            <a:r>
              <a:rPr lang="ar-KW" sz="2000" dirty="0">
                <a:solidFill>
                  <a:schemeClr val="tx2"/>
                </a:solidFill>
                <a:latin typeface="Calibri" pitchFamily="34" charset="0"/>
                <a:cs typeface="mohammad bold art 1" pitchFamily="2" charset="-78"/>
              </a:rPr>
              <a:t>للتركزات في المحفظة الاستثمارية، </a:t>
            </a:r>
            <a:r>
              <a:rPr lang="ar-KW" sz="2000" dirty="0" smtClean="0">
                <a:solidFill>
                  <a:schemeClr val="tx2"/>
                </a:solidFill>
                <a:latin typeface="Calibri" pitchFamily="34" charset="0"/>
                <a:cs typeface="mohammad bold art 1" pitchFamily="2" charset="-78"/>
              </a:rPr>
              <a:t>والأسس والضوابط المرتبطة بعمليات توزيع الأوراق المالية التي يتم شراؤها للعملاء.</a:t>
            </a:r>
            <a:endParaRPr lang="en-US" sz="2000" dirty="0">
              <a:solidFill>
                <a:schemeClr val="tx2"/>
              </a:solidFill>
              <a:latin typeface="Calibri" pitchFamily="34" charset="0"/>
              <a:cs typeface="mohammad bold art 1" pitchFamily="2" charset="-78"/>
            </a:endParaRPr>
          </a:p>
          <a:p>
            <a:pPr marL="457200" lvl="1" indent="0" algn="just" rtl="1" fontAlgn="base">
              <a:lnSpc>
                <a:spcPct val="150000"/>
              </a:lnSpc>
              <a:spcBef>
                <a:spcPct val="0"/>
              </a:spcBef>
              <a:spcAft>
                <a:spcPts val="600"/>
              </a:spcAft>
              <a:buNone/>
            </a:pPr>
            <a:endParaRPr lang="ar-KW" sz="1800" dirty="0" smtClean="0">
              <a:solidFill>
                <a:schemeClr val="tx2"/>
              </a:solidFill>
              <a:latin typeface="Calibri" pitchFamily="34" charset="0"/>
              <a:cs typeface="mohammad bold art 1" pitchFamily="2" charset="-78"/>
            </a:endParaRP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Tree>
    <p:extLst>
      <p:ext uri="{BB962C8B-B14F-4D97-AF65-F5344CB8AC3E}">
        <p14:creationId xmlns:p14="http://schemas.microsoft.com/office/powerpoint/2010/main" val="3061625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smtClean="0">
                <a:solidFill>
                  <a:schemeClr val="tx2"/>
                </a:solidFill>
                <a:cs typeface="mohammad bold art 1" pitchFamily="2" charset="-78"/>
              </a:rPr>
              <a:t>(يتبع) متطلبات ومحددات عامة</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21</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Content Placeholder 2"/>
          <p:cNvSpPr>
            <a:spLocks noGrp="1"/>
          </p:cNvSpPr>
          <p:nvPr>
            <p:ph idx="1"/>
          </p:nvPr>
        </p:nvSpPr>
        <p:spPr>
          <a:xfrm>
            <a:off x="457200" y="1600200"/>
            <a:ext cx="8229600" cy="4525963"/>
          </a:xfrm>
        </p:spPr>
        <p:txBody>
          <a:bodyPr>
            <a:noAutofit/>
          </a:bodyPr>
          <a:lstStyle/>
          <a:p>
            <a:pPr marL="285750" lvl="1" algn="just" rtl="1" fontAlgn="base">
              <a:lnSpc>
                <a:spcPct val="150000"/>
              </a:lnSpc>
              <a:spcBef>
                <a:spcPct val="0"/>
              </a:spcBef>
              <a:spcAft>
                <a:spcPts val="600"/>
              </a:spcAft>
              <a:buFont typeface="Wingdings" panose="05000000000000000000" pitchFamily="2" charset="2"/>
              <a:buChar char="ü"/>
            </a:pPr>
            <a:r>
              <a:rPr lang="ar-KW" sz="2000" dirty="0" smtClean="0">
                <a:solidFill>
                  <a:schemeClr val="tx2"/>
                </a:solidFill>
                <a:latin typeface="Calibri" pitchFamily="34" charset="0"/>
                <a:cs typeface="mohammad bold art 1" pitchFamily="2" charset="-78"/>
              </a:rPr>
              <a:t>كما يتعين على الشخص </a:t>
            </a:r>
            <a:r>
              <a:rPr lang="ar-KW" sz="2000" dirty="0">
                <a:solidFill>
                  <a:schemeClr val="tx2"/>
                </a:solidFill>
                <a:latin typeface="Calibri" pitchFamily="34" charset="0"/>
                <a:cs typeface="mohammad bold art 1" pitchFamily="2" charset="-78"/>
              </a:rPr>
              <a:t>المرخص له بإدارة المحافظ </a:t>
            </a:r>
            <a:r>
              <a:rPr lang="ar-KW" sz="2000" dirty="0" smtClean="0">
                <a:solidFill>
                  <a:schemeClr val="tx2"/>
                </a:solidFill>
                <a:latin typeface="Calibri" pitchFamily="34" charset="0"/>
                <a:cs typeface="mohammad bold art 1" pitchFamily="2" charset="-78"/>
              </a:rPr>
              <a:t>الاستثمارية الالتزام بما يلي:</a:t>
            </a:r>
            <a:endParaRPr lang="en-US" sz="2000" dirty="0">
              <a:solidFill>
                <a:schemeClr val="tx2"/>
              </a:solidFill>
              <a:latin typeface="Calibri" pitchFamily="34" charset="0"/>
              <a:cs typeface="mohammad bold art 1" pitchFamily="2" charset="-78"/>
            </a:endParaRPr>
          </a:p>
          <a:p>
            <a:pPr marL="685800" lvl="2" algn="just" rtl="1" fontAlgn="base">
              <a:lnSpc>
                <a:spcPct val="150000"/>
              </a:lnSpc>
              <a:spcBef>
                <a:spcPct val="0"/>
              </a:spcBef>
              <a:spcAft>
                <a:spcPts val="600"/>
              </a:spcAft>
              <a:buFont typeface="Wingdings" panose="05000000000000000000" pitchFamily="2" charset="2"/>
              <a:buChar char="§"/>
            </a:pPr>
            <a:r>
              <a:rPr lang="ar-KW" sz="1800" u="sng" dirty="0">
                <a:solidFill>
                  <a:srgbClr val="FF0000"/>
                </a:solidFill>
                <a:latin typeface="Calibri" pitchFamily="34" charset="0"/>
                <a:cs typeface="mohammad bold art 1" pitchFamily="2" charset="-78"/>
              </a:rPr>
              <a:t>عدم </a:t>
            </a:r>
            <a:r>
              <a:rPr lang="ar-KW" sz="1800" u="sng" dirty="0" smtClean="0">
                <a:solidFill>
                  <a:srgbClr val="FF0000"/>
                </a:solidFill>
                <a:latin typeface="Calibri" pitchFamily="34" charset="0"/>
                <a:cs typeface="mohammad bold art 1" pitchFamily="2" charset="-78"/>
              </a:rPr>
              <a:t>إنشاء محافظ </a:t>
            </a:r>
            <a:r>
              <a:rPr lang="ar-KW" sz="1800" u="sng" dirty="0">
                <a:solidFill>
                  <a:srgbClr val="FF0000"/>
                </a:solidFill>
                <a:latin typeface="Calibri" pitchFamily="34" charset="0"/>
                <a:cs typeface="mohammad bold art 1" pitchFamily="2" charset="-78"/>
              </a:rPr>
              <a:t>استثمارية لمصلحته لدى شخص مرخص </a:t>
            </a:r>
            <a:r>
              <a:rPr lang="ar-KW" sz="1800" u="sng" dirty="0" smtClean="0">
                <a:solidFill>
                  <a:srgbClr val="FF0000"/>
                </a:solidFill>
                <a:latin typeface="Calibri" pitchFamily="34" charset="0"/>
                <a:cs typeface="mohammad bold art 1" pitchFamily="2" charset="-78"/>
              </a:rPr>
              <a:t>آخر، </a:t>
            </a:r>
            <a:r>
              <a:rPr lang="ar-KW" sz="1800" dirty="0">
                <a:solidFill>
                  <a:schemeClr val="tx2"/>
                </a:solidFill>
                <a:latin typeface="Calibri" pitchFamily="34" charset="0"/>
                <a:cs typeface="mohammad bold art 1" pitchFamily="2" charset="-78"/>
              </a:rPr>
              <a:t>ويستثنى من ذلك المحافظ التي تنشأ لدى شخص </a:t>
            </a:r>
            <a:r>
              <a:rPr lang="ar-KW" sz="1800" dirty="0" smtClean="0">
                <a:solidFill>
                  <a:schemeClr val="tx2"/>
                </a:solidFill>
                <a:latin typeface="Calibri" pitchFamily="34" charset="0"/>
                <a:cs typeface="mohammad bold art 1" pitchFamily="2" charset="-78"/>
              </a:rPr>
              <a:t>مرخص </a:t>
            </a:r>
            <a:r>
              <a:rPr lang="ar-KW" sz="1800" dirty="0">
                <a:solidFill>
                  <a:schemeClr val="tx2"/>
                </a:solidFill>
                <a:latin typeface="Calibri" pitchFamily="34" charset="0"/>
                <a:cs typeface="mohammad bold art 1" pitchFamily="2" charset="-78"/>
              </a:rPr>
              <a:t>له آخر للاستثمار في الأسواق الخارجية، </a:t>
            </a:r>
            <a:r>
              <a:rPr lang="ar-KW" sz="1800" u="sng" dirty="0" smtClean="0">
                <a:solidFill>
                  <a:srgbClr val="FF0000"/>
                </a:solidFill>
                <a:latin typeface="Calibri" pitchFamily="34" charset="0"/>
                <a:cs typeface="mohammad bold art 1" pitchFamily="2" charset="-78"/>
              </a:rPr>
              <a:t>والمحفظة الاستثمارية المرهونة </a:t>
            </a:r>
            <a:r>
              <a:rPr lang="ar-KW" sz="1800" u="sng" dirty="0">
                <a:solidFill>
                  <a:srgbClr val="FF0000"/>
                </a:solidFill>
                <a:latin typeface="Calibri" pitchFamily="34" charset="0"/>
                <a:cs typeface="mohammad bold art 1" pitchFamily="2" charset="-78"/>
              </a:rPr>
              <a:t>كضمان لأحد </a:t>
            </a:r>
            <a:r>
              <a:rPr lang="ar-KW" sz="1800" u="sng" dirty="0" smtClean="0">
                <a:solidFill>
                  <a:srgbClr val="FF0000"/>
                </a:solidFill>
                <a:latin typeface="Calibri" pitchFamily="34" charset="0"/>
                <a:cs typeface="mohammad bold art 1" pitchFamily="2" charset="-78"/>
              </a:rPr>
              <a:t>البنوك.</a:t>
            </a:r>
            <a:endParaRPr lang="en-US" sz="1800" u="sng" dirty="0">
              <a:solidFill>
                <a:srgbClr val="FF0000"/>
              </a:solidFill>
              <a:latin typeface="Calibri" pitchFamily="34" charset="0"/>
              <a:cs typeface="mohammad bold art 1" pitchFamily="2" charset="-78"/>
            </a:endParaRPr>
          </a:p>
          <a:p>
            <a:pPr marL="685800" lvl="2" algn="just" rtl="1" fontAlgn="base">
              <a:lnSpc>
                <a:spcPct val="150000"/>
              </a:lnSpc>
              <a:spcBef>
                <a:spcPct val="0"/>
              </a:spcBef>
              <a:spcAft>
                <a:spcPts val="600"/>
              </a:spcAft>
              <a:buFont typeface="Wingdings" panose="05000000000000000000" pitchFamily="2" charset="2"/>
              <a:buChar char="§"/>
            </a:pPr>
            <a:r>
              <a:rPr lang="ar-KW" sz="1800" dirty="0">
                <a:solidFill>
                  <a:schemeClr val="tx2"/>
                </a:solidFill>
                <a:latin typeface="Calibri" pitchFamily="34" charset="0"/>
                <a:cs typeface="mohammad bold art 1" pitchFamily="2" charset="-78"/>
              </a:rPr>
              <a:t>عدم عقد صفقات داخلية بين المحافظ الاستثمارية </a:t>
            </a:r>
            <a:r>
              <a:rPr lang="ar-KW" sz="1800" dirty="0" smtClean="0">
                <a:solidFill>
                  <a:schemeClr val="tx2"/>
                </a:solidFill>
                <a:latin typeface="Calibri" pitchFamily="34" charset="0"/>
                <a:cs typeface="mohammad bold art 1" pitchFamily="2" charset="-78"/>
              </a:rPr>
              <a:t>التي </a:t>
            </a:r>
            <a:r>
              <a:rPr lang="ar-KW" sz="1800" dirty="0">
                <a:solidFill>
                  <a:schemeClr val="tx2"/>
                </a:solidFill>
                <a:latin typeface="Calibri" pitchFamily="34" charset="0"/>
                <a:cs typeface="mohammad bold art 1" pitchFamily="2" charset="-78"/>
              </a:rPr>
              <a:t>يقوم بإدارتها.</a:t>
            </a:r>
            <a:endParaRPr lang="en-US" sz="1800" dirty="0">
              <a:solidFill>
                <a:schemeClr val="tx2"/>
              </a:solidFill>
              <a:latin typeface="Calibri" pitchFamily="34" charset="0"/>
              <a:cs typeface="mohammad bold art 1" pitchFamily="2" charset="-78"/>
            </a:endParaRPr>
          </a:p>
          <a:p>
            <a:pPr marL="685800" lvl="2" algn="just" rtl="1" fontAlgn="base">
              <a:lnSpc>
                <a:spcPct val="150000"/>
              </a:lnSpc>
              <a:spcBef>
                <a:spcPct val="0"/>
              </a:spcBef>
              <a:spcAft>
                <a:spcPts val="600"/>
              </a:spcAft>
              <a:buFont typeface="Wingdings" panose="05000000000000000000" pitchFamily="2" charset="2"/>
              <a:buChar char="§"/>
            </a:pPr>
            <a:r>
              <a:rPr lang="ar-KW" sz="1800" dirty="0">
                <a:solidFill>
                  <a:schemeClr val="tx2"/>
                </a:solidFill>
                <a:latin typeface="Calibri" pitchFamily="34" charset="0"/>
                <a:cs typeface="mohammad bold art 1" pitchFamily="2" charset="-78"/>
              </a:rPr>
              <a:t>عدم تداول أسهم خزينة في محفظة تعود ملكيتها للشركة مصدرة </a:t>
            </a:r>
            <a:r>
              <a:rPr lang="ar-KW" sz="1800" dirty="0" smtClean="0">
                <a:solidFill>
                  <a:schemeClr val="tx2"/>
                </a:solidFill>
                <a:latin typeface="Calibri" pitchFamily="34" charset="0"/>
                <a:cs typeface="mohammad bold art 1" pitchFamily="2" charset="-78"/>
              </a:rPr>
              <a:t>الأسهم.</a:t>
            </a:r>
            <a:endParaRPr lang="en-US" sz="1800" dirty="0">
              <a:solidFill>
                <a:schemeClr val="tx2"/>
              </a:solidFill>
              <a:latin typeface="Calibri" pitchFamily="34" charset="0"/>
              <a:cs typeface="mohammad bold art 1" pitchFamily="2" charset="-78"/>
            </a:endParaRPr>
          </a:p>
          <a:p>
            <a:pPr marL="685800" lvl="2" algn="just" rtl="1" fontAlgn="base">
              <a:lnSpc>
                <a:spcPct val="150000"/>
              </a:lnSpc>
              <a:spcBef>
                <a:spcPct val="0"/>
              </a:spcBef>
              <a:spcAft>
                <a:spcPts val="600"/>
              </a:spcAft>
              <a:buFont typeface="Wingdings" panose="05000000000000000000" pitchFamily="2" charset="2"/>
              <a:buChar char="§"/>
            </a:pPr>
            <a:r>
              <a:rPr lang="ar-KW" sz="1800" dirty="0">
                <a:solidFill>
                  <a:schemeClr val="tx2"/>
                </a:solidFill>
                <a:latin typeface="Calibri" pitchFamily="34" charset="0"/>
                <a:cs typeface="mohammad bold art 1" pitchFamily="2" charset="-78"/>
              </a:rPr>
              <a:t>مراعاة </a:t>
            </a:r>
            <a:r>
              <a:rPr lang="ar-KW" sz="1800" dirty="0" smtClean="0">
                <a:solidFill>
                  <a:schemeClr val="tx2"/>
                </a:solidFill>
                <a:latin typeface="Calibri" pitchFamily="34" charset="0"/>
                <a:cs typeface="mohammad bold art 1" pitchFamily="2" charset="-78"/>
              </a:rPr>
              <a:t>ألا يشغل </a:t>
            </a:r>
            <a:r>
              <a:rPr lang="ar-KW" sz="1800" dirty="0">
                <a:solidFill>
                  <a:schemeClr val="tx2"/>
                </a:solidFill>
                <a:latin typeface="Calibri" pitchFamily="34" charset="0"/>
                <a:cs typeface="mohammad bold art 1" pitchFamily="2" charset="-78"/>
              </a:rPr>
              <a:t>القائمون على إدارة </a:t>
            </a:r>
            <a:r>
              <a:rPr lang="ar-KW" sz="1800" dirty="0" smtClean="0">
                <a:solidFill>
                  <a:schemeClr val="tx2"/>
                </a:solidFill>
                <a:latin typeface="Calibri" pitchFamily="34" charset="0"/>
                <a:cs typeface="mohammad bold art 1" pitchFamily="2" charset="-78"/>
              </a:rPr>
              <a:t>المحافظ الاستثمارية </a:t>
            </a:r>
            <a:r>
              <a:rPr lang="ar-KW" sz="1800" dirty="0">
                <a:solidFill>
                  <a:schemeClr val="tx2"/>
                </a:solidFill>
                <a:latin typeface="Calibri" pitchFamily="34" charset="0"/>
                <a:cs typeface="mohammad bold art 1" pitchFamily="2" charset="-78"/>
              </a:rPr>
              <a:t>مناصب في مجالس </a:t>
            </a:r>
            <a:r>
              <a:rPr lang="ar-KW" sz="1800" dirty="0" smtClean="0">
                <a:solidFill>
                  <a:schemeClr val="tx2"/>
                </a:solidFill>
                <a:latin typeface="Calibri" pitchFamily="34" charset="0"/>
                <a:cs typeface="mohammad bold art 1" pitchFamily="2" charset="-78"/>
              </a:rPr>
              <a:t>إدارات </a:t>
            </a:r>
            <a:r>
              <a:rPr lang="ar-KW" sz="1800" dirty="0">
                <a:solidFill>
                  <a:schemeClr val="tx2"/>
                </a:solidFill>
                <a:latin typeface="Calibri" pitchFamily="34" charset="0"/>
                <a:cs typeface="mohammad bold art 1" pitchFamily="2" charset="-78"/>
              </a:rPr>
              <a:t>أو جهاز تنفيذي </a:t>
            </a:r>
            <a:r>
              <a:rPr lang="ar-KW" sz="1800" dirty="0" smtClean="0">
                <a:solidFill>
                  <a:schemeClr val="tx2"/>
                </a:solidFill>
                <a:latin typeface="Calibri" pitchFamily="34" charset="0"/>
                <a:cs typeface="mohammad bold art 1" pitchFamily="2" charset="-78"/>
              </a:rPr>
              <a:t>لدى أشخاص </a:t>
            </a:r>
            <a:r>
              <a:rPr lang="ar-KW" sz="1800" dirty="0">
                <a:solidFill>
                  <a:schemeClr val="tx2"/>
                </a:solidFill>
                <a:latin typeface="Calibri" pitchFamily="34" charset="0"/>
                <a:cs typeface="mohammad bold art 1" pitchFamily="2" charset="-78"/>
              </a:rPr>
              <a:t>مرخص لهم </a:t>
            </a:r>
            <a:r>
              <a:rPr lang="ar-KW" sz="1800" dirty="0" smtClean="0">
                <a:solidFill>
                  <a:schemeClr val="tx2"/>
                </a:solidFill>
                <a:latin typeface="Calibri" pitchFamily="34" charset="0"/>
                <a:cs typeface="mohammad bold art 1" pitchFamily="2" charset="-78"/>
              </a:rPr>
              <a:t>آخرين.</a:t>
            </a:r>
            <a:endParaRPr lang="en-US" sz="1800" dirty="0">
              <a:solidFill>
                <a:schemeClr val="tx2"/>
              </a:solidFill>
              <a:latin typeface="Calibri" pitchFamily="34" charset="0"/>
              <a:cs typeface="mohammad bold art 1" pitchFamily="2" charset="-78"/>
            </a:endParaRPr>
          </a:p>
          <a:p>
            <a:pPr marL="457200" lvl="1" indent="0" algn="just" rtl="1" fontAlgn="base">
              <a:lnSpc>
                <a:spcPct val="150000"/>
              </a:lnSpc>
              <a:spcBef>
                <a:spcPct val="0"/>
              </a:spcBef>
              <a:spcAft>
                <a:spcPts val="600"/>
              </a:spcAft>
              <a:buNone/>
            </a:pPr>
            <a:endParaRPr lang="ar-KW" sz="1800" dirty="0" smtClean="0">
              <a:solidFill>
                <a:schemeClr val="tx2"/>
              </a:solidFill>
              <a:latin typeface="Calibri" pitchFamily="34" charset="0"/>
              <a:cs typeface="mohammad bold art 1" pitchFamily="2" charset="-78"/>
            </a:endParaRP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Tree>
    <p:extLst>
      <p:ext uri="{BB962C8B-B14F-4D97-AF65-F5344CB8AC3E}">
        <p14:creationId xmlns:p14="http://schemas.microsoft.com/office/powerpoint/2010/main" val="18153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smtClean="0">
                <a:solidFill>
                  <a:schemeClr val="tx2"/>
                </a:solidFill>
                <a:cs typeface="mohammad bold art 1" pitchFamily="2" charset="-78"/>
              </a:rPr>
              <a:t>تقارير هيئة أسواق المال</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22</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Content Placeholder 2"/>
          <p:cNvSpPr>
            <a:spLocks noGrp="1"/>
          </p:cNvSpPr>
          <p:nvPr>
            <p:ph idx="1"/>
          </p:nvPr>
        </p:nvSpPr>
        <p:spPr>
          <a:xfrm>
            <a:off x="457200" y="1600200"/>
            <a:ext cx="8229600" cy="4525963"/>
          </a:xfrm>
        </p:spPr>
        <p:txBody>
          <a:bodyPr>
            <a:noAutofit/>
          </a:bodyPr>
          <a:lstStyle/>
          <a:p>
            <a:pPr marL="457200" lvl="1" indent="0" algn="ctr" rtl="1" fontAlgn="base">
              <a:lnSpc>
                <a:spcPct val="150000"/>
              </a:lnSpc>
              <a:spcBef>
                <a:spcPct val="0"/>
              </a:spcBef>
              <a:spcAft>
                <a:spcPts val="600"/>
              </a:spcAft>
              <a:buNone/>
            </a:pPr>
            <a:r>
              <a:rPr lang="ar-KW" sz="1800" b="1" u="sng" dirty="0">
                <a:solidFill>
                  <a:schemeClr val="tx2"/>
                </a:solidFill>
                <a:latin typeface="Calibri" pitchFamily="34" charset="0"/>
                <a:cs typeface="mohammad bold art 1" pitchFamily="2" charset="-78"/>
              </a:rPr>
              <a:t>التقارير الدورية الواجب رفعها لهيئة أسواق </a:t>
            </a:r>
            <a:r>
              <a:rPr lang="ar-KW" sz="1800" b="1" u="sng" dirty="0" smtClean="0">
                <a:solidFill>
                  <a:schemeClr val="tx2"/>
                </a:solidFill>
                <a:latin typeface="Calibri" pitchFamily="34" charset="0"/>
                <a:cs typeface="mohammad bold art 1" pitchFamily="2" charset="-78"/>
              </a:rPr>
              <a:t>المال</a:t>
            </a:r>
            <a:endParaRPr lang="en-US" sz="1800" b="1" u="sng" dirty="0">
              <a:solidFill>
                <a:schemeClr val="tx2"/>
              </a:solidFill>
              <a:latin typeface="Calibri" pitchFamily="34" charset="0"/>
              <a:cs typeface="mohammad bold art 1" pitchFamily="2" charset="-78"/>
            </a:endParaRPr>
          </a:p>
          <a:p>
            <a:pPr marL="457200" lvl="1" indent="0" algn="just" rtl="1" fontAlgn="base">
              <a:lnSpc>
                <a:spcPct val="150000"/>
              </a:lnSpc>
              <a:spcBef>
                <a:spcPct val="0"/>
              </a:spcBef>
              <a:spcAft>
                <a:spcPts val="600"/>
              </a:spcAft>
              <a:buNone/>
            </a:pPr>
            <a:r>
              <a:rPr lang="ar-KW" sz="1600" b="1" u="sng" dirty="0">
                <a:solidFill>
                  <a:schemeClr val="tx2"/>
                </a:solidFill>
                <a:latin typeface="Calibri" pitchFamily="34" charset="0"/>
                <a:cs typeface="mohammad bold art 1" pitchFamily="2" charset="-78"/>
              </a:rPr>
              <a:t>أولاً: التقارير الشهرية</a:t>
            </a:r>
            <a:endParaRPr lang="en-US" sz="1600" b="1" u="sng" dirty="0">
              <a:solidFill>
                <a:schemeClr val="tx2"/>
              </a:solidFill>
              <a:latin typeface="Calibri" pitchFamily="34" charset="0"/>
              <a:cs typeface="mohammad bold art 1" pitchFamily="2" charset="-78"/>
            </a:endParaRPr>
          </a:p>
          <a:p>
            <a:pPr marL="1200150" lvl="2" indent="-342900" algn="just" rtl="1" fontAlgn="base">
              <a:lnSpc>
                <a:spcPct val="150000"/>
              </a:lnSpc>
              <a:spcBef>
                <a:spcPct val="0"/>
              </a:spcBef>
              <a:spcAft>
                <a:spcPts val="600"/>
              </a:spcAft>
              <a:buFont typeface="+mj-lt"/>
              <a:buAutoNum type="arabicParenR"/>
            </a:pPr>
            <a:r>
              <a:rPr lang="ar-KW" sz="1600" dirty="0" smtClean="0">
                <a:solidFill>
                  <a:srgbClr val="FF0000"/>
                </a:solidFill>
                <a:latin typeface="Calibri" pitchFamily="34" charset="0"/>
                <a:cs typeface="mohammad bold art 1" pitchFamily="2" charset="-78"/>
              </a:rPr>
              <a:t>إنشاء وإغلاق المحافظ الاستثمارية.</a:t>
            </a:r>
          </a:p>
          <a:p>
            <a:pPr marL="1200150" lvl="2" indent="-342900" algn="just" rtl="1" fontAlgn="base">
              <a:lnSpc>
                <a:spcPct val="150000"/>
              </a:lnSpc>
              <a:spcBef>
                <a:spcPct val="0"/>
              </a:spcBef>
              <a:spcAft>
                <a:spcPts val="600"/>
              </a:spcAft>
              <a:buFont typeface="+mj-lt"/>
              <a:buAutoNum type="arabicParenR"/>
            </a:pPr>
            <a:r>
              <a:rPr lang="ar-KW" sz="1600" dirty="0" smtClean="0">
                <a:solidFill>
                  <a:schemeClr val="tx2"/>
                </a:solidFill>
                <a:latin typeface="Calibri" pitchFamily="34" charset="0"/>
                <a:cs typeface="mohammad bold art 1" pitchFamily="2" charset="-78"/>
              </a:rPr>
              <a:t>تداولات موظفي وأعضاء مجلس الإدارة الذين لديهم محافظ استثمارية.</a:t>
            </a:r>
          </a:p>
          <a:p>
            <a:pPr marL="1200150" lvl="2" indent="-342900" algn="just" rtl="1" fontAlgn="base">
              <a:lnSpc>
                <a:spcPct val="150000"/>
              </a:lnSpc>
              <a:spcBef>
                <a:spcPct val="0"/>
              </a:spcBef>
              <a:spcAft>
                <a:spcPts val="600"/>
              </a:spcAft>
              <a:buFont typeface="+mj-lt"/>
              <a:buAutoNum type="arabicParenR"/>
            </a:pPr>
            <a:r>
              <a:rPr lang="ar-KW" sz="1600" dirty="0" smtClean="0">
                <a:solidFill>
                  <a:schemeClr val="tx2"/>
                </a:solidFill>
                <a:latin typeface="Calibri" pitchFamily="34" charset="0"/>
                <a:cs typeface="mohammad bold art 1" pitchFamily="2" charset="-78"/>
              </a:rPr>
              <a:t>تداولات عملاء المحافظ الاستثمارية على الأوراق المالية المصدرة من الشخص المرخص له أو الشركة الأم أو التابعة أو الزميلة.</a:t>
            </a:r>
          </a:p>
          <a:p>
            <a:pPr marL="1200150" lvl="2" indent="-342900" algn="just" rtl="1" fontAlgn="base">
              <a:lnSpc>
                <a:spcPct val="150000"/>
              </a:lnSpc>
              <a:spcBef>
                <a:spcPct val="0"/>
              </a:spcBef>
              <a:spcAft>
                <a:spcPts val="600"/>
              </a:spcAft>
              <a:buFont typeface="+mj-lt"/>
              <a:buAutoNum type="arabicParenR"/>
            </a:pPr>
            <a:r>
              <a:rPr lang="ar-KW" sz="1600" dirty="0" smtClean="0">
                <a:solidFill>
                  <a:srgbClr val="FF0000"/>
                </a:solidFill>
                <a:latin typeface="Calibri" pitchFamily="34" charset="0"/>
                <a:cs typeface="mohammad bold art 1" pitchFamily="2" charset="-78"/>
              </a:rPr>
              <a:t>تداولات عملاء المحافظ الاستثمارية الأجانب (غير الكويتيين).</a:t>
            </a:r>
          </a:p>
          <a:p>
            <a:pPr marL="457200" lvl="1" indent="0" algn="just" rtl="1" fontAlgn="base">
              <a:lnSpc>
                <a:spcPct val="150000"/>
              </a:lnSpc>
              <a:spcBef>
                <a:spcPct val="0"/>
              </a:spcBef>
              <a:spcAft>
                <a:spcPts val="600"/>
              </a:spcAft>
              <a:buNone/>
            </a:pPr>
            <a:r>
              <a:rPr lang="ar-KW" sz="1600" b="1" u="sng" dirty="0" smtClean="0">
                <a:solidFill>
                  <a:schemeClr val="tx2"/>
                </a:solidFill>
                <a:latin typeface="Calibri" pitchFamily="34" charset="0"/>
                <a:cs typeface="mohammad bold art 1" pitchFamily="2" charset="-78"/>
              </a:rPr>
              <a:t>ثانياً: التقارير الربع سنوية</a:t>
            </a:r>
          </a:p>
          <a:p>
            <a:pPr marL="1200150" lvl="2" indent="-342900" algn="just" rtl="1" fontAlgn="base">
              <a:lnSpc>
                <a:spcPct val="150000"/>
              </a:lnSpc>
              <a:spcBef>
                <a:spcPct val="0"/>
              </a:spcBef>
              <a:spcAft>
                <a:spcPts val="600"/>
              </a:spcAft>
              <a:buFont typeface="Wingdings" panose="05000000000000000000" pitchFamily="2" charset="2"/>
              <a:buChar char="§"/>
            </a:pPr>
            <a:r>
              <a:rPr lang="ar-KW" sz="1600" dirty="0" smtClean="0">
                <a:solidFill>
                  <a:srgbClr val="FF0000"/>
                </a:solidFill>
                <a:latin typeface="Calibri" pitchFamily="34" charset="0"/>
                <a:cs typeface="mohammad bold art 1" pitchFamily="2" charset="-78"/>
              </a:rPr>
              <a:t>تقرير حول جميع المحافظ الاستثمارية لدى الشخص المرخص له، </a:t>
            </a:r>
            <a:r>
              <a:rPr lang="ar-KW" sz="1600" dirty="0">
                <a:solidFill>
                  <a:schemeClr val="tx2"/>
                </a:solidFill>
                <a:latin typeface="Calibri" pitchFamily="34" charset="0"/>
                <a:cs typeface="mohammad bold art 1" pitchFamily="2" charset="-78"/>
              </a:rPr>
              <a:t>مع بيان عن المحافظ الاستثمارية </a:t>
            </a:r>
            <a:r>
              <a:rPr lang="ar-KW" sz="1600" dirty="0" smtClean="0">
                <a:solidFill>
                  <a:schemeClr val="tx2"/>
                </a:solidFill>
                <a:latin typeface="Calibri" pitchFamily="34" charset="0"/>
                <a:cs typeface="mohammad bold art 1" pitchFamily="2" charset="-78"/>
              </a:rPr>
              <a:t>المرهونة.</a:t>
            </a:r>
            <a:endParaRPr lang="ar-KW" sz="1600" dirty="0">
              <a:solidFill>
                <a:schemeClr val="tx2"/>
              </a:solidFill>
              <a:latin typeface="Calibri" pitchFamily="34" charset="0"/>
              <a:cs typeface="mohammad bold art 1" pitchFamily="2" charset="-78"/>
            </a:endParaRP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Tree>
    <p:extLst>
      <p:ext uri="{BB962C8B-B14F-4D97-AF65-F5344CB8AC3E}">
        <p14:creationId xmlns:p14="http://schemas.microsoft.com/office/powerpoint/2010/main" val="8627715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smtClean="0">
                <a:solidFill>
                  <a:schemeClr val="tx2"/>
                </a:solidFill>
                <a:cs typeface="mohammad bold art 1" pitchFamily="2" charset="-78"/>
              </a:rPr>
              <a:t>تقارير هيئة أسواق المال</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23</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Content Placeholder 2"/>
          <p:cNvSpPr>
            <a:spLocks noGrp="1"/>
          </p:cNvSpPr>
          <p:nvPr>
            <p:ph idx="1"/>
          </p:nvPr>
        </p:nvSpPr>
        <p:spPr>
          <a:xfrm>
            <a:off x="457200" y="1600200"/>
            <a:ext cx="8229600" cy="4525963"/>
          </a:xfrm>
        </p:spPr>
        <p:txBody>
          <a:bodyPr>
            <a:noAutofit/>
          </a:bodyPr>
          <a:lstStyle/>
          <a:p>
            <a:pPr marL="457200" lvl="1" indent="0" algn="ctr" rtl="1" fontAlgn="base">
              <a:lnSpc>
                <a:spcPct val="150000"/>
              </a:lnSpc>
              <a:spcBef>
                <a:spcPct val="0"/>
              </a:spcBef>
              <a:spcAft>
                <a:spcPts val="600"/>
              </a:spcAft>
              <a:buNone/>
            </a:pPr>
            <a:r>
              <a:rPr lang="ar-KW" sz="1800" b="1" u="sng" dirty="0">
                <a:solidFill>
                  <a:schemeClr val="tx2"/>
                </a:solidFill>
                <a:latin typeface="Calibri" pitchFamily="34" charset="0"/>
                <a:cs typeface="mohammad bold art 1" pitchFamily="2" charset="-78"/>
              </a:rPr>
              <a:t>التقارير الدورية الواجب رفعها لهيئة أسواق </a:t>
            </a:r>
            <a:r>
              <a:rPr lang="ar-KW" sz="1800" b="1" u="sng" dirty="0" smtClean="0">
                <a:solidFill>
                  <a:schemeClr val="tx2"/>
                </a:solidFill>
                <a:latin typeface="Calibri" pitchFamily="34" charset="0"/>
                <a:cs typeface="mohammad bold art 1" pitchFamily="2" charset="-78"/>
              </a:rPr>
              <a:t>المال</a:t>
            </a:r>
            <a:endParaRPr lang="en-US" sz="1800" b="1" u="sng" dirty="0">
              <a:solidFill>
                <a:schemeClr val="tx2"/>
              </a:solidFill>
              <a:latin typeface="Calibri" pitchFamily="34" charset="0"/>
              <a:cs typeface="mohammad bold art 1" pitchFamily="2" charset="-78"/>
            </a:endParaRPr>
          </a:p>
          <a:p>
            <a:pPr marL="457200" lvl="1" indent="0" algn="just" rtl="1" fontAlgn="base">
              <a:lnSpc>
                <a:spcPct val="150000"/>
              </a:lnSpc>
              <a:spcBef>
                <a:spcPct val="0"/>
              </a:spcBef>
              <a:spcAft>
                <a:spcPts val="600"/>
              </a:spcAft>
              <a:buNone/>
            </a:pPr>
            <a:r>
              <a:rPr lang="ar-KW" sz="1600" b="1" u="sng" dirty="0" smtClean="0">
                <a:solidFill>
                  <a:schemeClr val="tx2"/>
                </a:solidFill>
                <a:latin typeface="Calibri" pitchFamily="34" charset="0"/>
                <a:cs typeface="mohammad bold art 1" pitchFamily="2" charset="-78"/>
              </a:rPr>
              <a:t>ثالثاً: الإخطارات الفورية</a:t>
            </a:r>
            <a:endParaRPr lang="en-US" sz="1600" b="1" u="sng" dirty="0">
              <a:solidFill>
                <a:schemeClr val="tx2"/>
              </a:solidFill>
              <a:latin typeface="Calibri" pitchFamily="34" charset="0"/>
              <a:cs typeface="mohammad bold art 1" pitchFamily="2" charset="-78"/>
            </a:endParaRPr>
          </a:p>
          <a:p>
            <a:pPr marL="1200150" lvl="2" indent="-342900" algn="just" rtl="1" fontAlgn="base">
              <a:lnSpc>
                <a:spcPct val="150000"/>
              </a:lnSpc>
              <a:spcBef>
                <a:spcPct val="0"/>
              </a:spcBef>
              <a:spcAft>
                <a:spcPts val="600"/>
              </a:spcAft>
              <a:buFont typeface="+mj-lt"/>
              <a:buAutoNum type="arabicParenR"/>
            </a:pPr>
            <a:r>
              <a:rPr lang="ar-KW" sz="1600" dirty="0" smtClean="0">
                <a:solidFill>
                  <a:schemeClr val="tx2"/>
                </a:solidFill>
                <a:latin typeface="Calibri" pitchFamily="34" charset="0"/>
                <a:cs typeface="mohammad bold art 1" pitchFamily="2" charset="-78"/>
              </a:rPr>
              <a:t>عند حدوث تغييرات أو تطورات تؤثر بشكل جوهري على قيام الشخص المرخص له بواجباته في نشاط إدارة المحافظ الاستثمارية</a:t>
            </a:r>
            <a:r>
              <a:rPr lang="ar-KW" sz="1600" dirty="0">
                <a:solidFill>
                  <a:schemeClr val="tx2"/>
                </a:solidFill>
                <a:latin typeface="Calibri" pitchFamily="34" charset="0"/>
                <a:cs typeface="mohammad bold art 1" pitchFamily="2" charset="-78"/>
              </a:rPr>
              <a:t>.</a:t>
            </a:r>
            <a:endParaRPr lang="ar-KW" sz="1600" dirty="0" smtClean="0">
              <a:solidFill>
                <a:schemeClr val="tx2"/>
              </a:solidFill>
              <a:latin typeface="Calibri" pitchFamily="34" charset="0"/>
              <a:cs typeface="mohammad bold art 1" pitchFamily="2" charset="-78"/>
            </a:endParaRPr>
          </a:p>
          <a:p>
            <a:pPr marL="1200150" lvl="2" indent="-342900" algn="just" rtl="1" fontAlgn="base">
              <a:lnSpc>
                <a:spcPct val="150000"/>
              </a:lnSpc>
              <a:spcBef>
                <a:spcPct val="0"/>
              </a:spcBef>
              <a:spcAft>
                <a:spcPts val="600"/>
              </a:spcAft>
              <a:buFont typeface="+mj-lt"/>
              <a:buAutoNum type="arabicParenR"/>
            </a:pPr>
            <a:r>
              <a:rPr lang="ar-KW" sz="1600" dirty="0" smtClean="0">
                <a:solidFill>
                  <a:schemeClr val="tx2"/>
                </a:solidFill>
                <a:latin typeface="Calibri" pitchFamily="34" charset="0"/>
                <a:cs typeface="mohammad bold art 1" pitchFamily="2" charset="-78"/>
              </a:rPr>
              <a:t>عند الامتناع عن تنفيذ صفقات لصالح العملاء.</a:t>
            </a:r>
          </a:p>
          <a:p>
            <a:pPr marL="1200150" lvl="2" indent="-342900" algn="just" rtl="1" fontAlgn="base">
              <a:lnSpc>
                <a:spcPct val="150000"/>
              </a:lnSpc>
              <a:spcBef>
                <a:spcPct val="0"/>
              </a:spcBef>
              <a:spcAft>
                <a:spcPts val="600"/>
              </a:spcAft>
              <a:buFont typeface="+mj-lt"/>
              <a:buAutoNum type="arabicParenR"/>
            </a:pPr>
            <a:r>
              <a:rPr lang="ar-KW" sz="1600" dirty="0" smtClean="0">
                <a:solidFill>
                  <a:schemeClr val="tx2"/>
                </a:solidFill>
                <a:latin typeface="Calibri" pitchFamily="34" charset="0"/>
                <a:cs typeface="mohammad bold art 1" pitchFamily="2" charset="-78"/>
              </a:rPr>
              <a:t>عند حدوث أية مشاكل أو أعطال في وسائل الرقابة الفعالة القائمة لدى الشخص المرخص له.</a:t>
            </a:r>
          </a:p>
          <a:p>
            <a:pPr marL="1200150" lvl="2" indent="-342900" algn="just" rtl="1" fontAlgn="base">
              <a:lnSpc>
                <a:spcPct val="150000"/>
              </a:lnSpc>
              <a:spcBef>
                <a:spcPct val="0"/>
              </a:spcBef>
              <a:spcAft>
                <a:spcPts val="600"/>
              </a:spcAft>
              <a:buFont typeface="+mj-lt"/>
              <a:buAutoNum type="arabicParenR"/>
            </a:pPr>
            <a:r>
              <a:rPr lang="ar-KW" sz="1600" dirty="0" smtClean="0">
                <a:solidFill>
                  <a:schemeClr val="tx2"/>
                </a:solidFill>
                <a:latin typeface="Calibri" pitchFamily="34" charset="0"/>
                <a:cs typeface="mohammad bold art 1" pitchFamily="2" charset="-78"/>
              </a:rPr>
              <a:t>تقرير يوضح الجهاز القائم على إدارة المحافظ الاستثمارية، مع تزويد الهيئة بأية تغيير يطرأ عليه.</a:t>
            </a:r>
          </a:p>
          <a:p>
            <a:pPr marL="1200150" lvl="2" indent="-342900" algn="just" rtl="1" fontAlgn="base">
              <a:lnSpc>
                <a:spcPct val="150000"/>
              </a:lnSpc>
              <a:spcBef>
                <a:spcPct val="0"/>
              </a:spcBef>
              <a:spcAft>
                <a:spcPts val="600"/>
              </a:spcAft>
              <a:buFont typeface="+mj-lt"/>
              <a:buAutoNum type="arabicParenR"/>
            </a:pPr>
            <a:r>
              <a:rPr lang="ar-KW" sz="1600" dirty="0" smtClean="0">
                <a:solidFill>
                  <a:schemeClr val="tx2"/>
                </a:solidFill>
                <a:latin typeface="Calibri" pitchFamily="34" charset="0"/>
                <a:cs typeface="mohammad bold art 1" pitchFamily="2" charset="-78"/>
              </a:rPr>
              <a:t>نسخة من دليل إدارة المحافظ الاستثمارية لصالح العملاء المعتمد من مجلس الإدارة.</a:t>
            </a: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Tree>
    <p:extLst>
      <p:ext uri="{BB962C8B-B14F-4D97-AF65-F5344CB8AC3E}">
        <p14:creationId xmlns:p14="http://schemas.microsoft.com/office/powerpoint/2010/main" val="9788922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smtClean="0">
                <a:solidFill>
                  <a:schemeClr val="tx2"/>
                </a:solidFill>
                <a:cs typeface="mohammad bold art 1" pitchFamily="2" charset="-78"/>
              </a:rPr>
              <a:t>الأحكام الانتقالية</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24</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graphicFrame>
        <p:nvGraphicFramePr>
          <p:cNvPr id="9" name="Content Placeholder 8"/>
          <p:cNvGraphicFramePr>
            <a:graphicFrameLocks noGrp="1"/>
          </p:cNvGraphicFramePr>
          <p:nvPr>
            <p:ph idx="1"/>
            <p:extLst>
              <p:ext uri="{D42A27DB-BD31-4B8C-83A1-F6EECF244321}">
                <p14:modId xmlns:p14="http://schemas.microsoft.com/office/powerpoint/2010/main" val="333147337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7001976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smtClean="0">
                <a:solidFill>
                  <a:srgbClr val="8C8A26"/>
                </a:solidFill>
                <a:cs typeface="+mn-cs"/>
              </a:rPr>
              <a:t>شــكــراً</a:t>
            </a:r>
            <a:endParaRPr lang="en-GB" sz="6600" dirty="0"/>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smtClean="0">
                <a:solidFill>
                  <a:schemeClr val="tx2"/>
                </a:solidFill>
                <a:cs typeface="mohammad bold art 1" pitchFamily="2" charset="-78"/>
              </a:rPr>
              <a:t>(يتبع) المقدمــــــــة</a:t>
            </a:r>
            <a:endParaRPr lang="en-US" sz="3000" b="1"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 rtl="1" fontAlgn="base">
              <a:spcBef>
                <a:spcPct val="0"/>
              </a:spcBef>
              <a:spcAft>
                <a:spcPts val="600"/>
              </a:spcAft>
              <a:buNone/>
            </a:pPr>
            <a:r>
              <a:rPr lang="ar-KW" sz="2800" dirty="0" smtClean="0">
                <a:solidFill>
                  <a:schemeClr val="tx2"/>
                </a:solidFill>
                <a:latin typeface="Calibri" pitchFamily="34" charset="0"/>
                <a:cs typeface="mohammad bold art 1" pitchFamily="2" charset="-78"/>
              </a:rPr>
              <a:t>الهدف </a:t>
            </a:r>
            <a:r>
              <a:rPr lang="ar-KW" sz="2800" dirty="0">
                <a:solidFill>
                  <a:schemeClr val="tx2"/>
                </a:solidFill>
                <a:latin typeface="Calibri" pitchFamily="34" charset="0"/>
                <a:cs typeface="mohammad bold art 1" pitchFamily="2" charset="-78"/>
              </a:rPr>
              <a:t>من </a:t>
            </a:r>
            <a:r>
              <a:rPr lang="ar-KW" sz="2800" dirty="0" smtClean="0">
                <a:solidFill>
                  <a:schemeClr val="tx2"/>
                </a:solidFill>
                <a:latin typeface="Calibri" pitchFamily="34" charset="0"/>
                <a:cs typeface="mohammad bold art 1" pitchFamily="2" charset="-78"/>
              </a:rPr>
              <a:t>هذه</a:t>
            </a:r>
            <a:r>
              <a:rPr lang="en-US" sz="2800" dirty="0" smtClean="0">
                <a:solidFill>
                  <a:schemeClr val="tx2"/>
                </a:solidFill>
                <a:latin typeface="Calibri" pitchFamily="34" charset="0"/>
                <a:cs typeface="mohammad bold art 1" pitchFamily="2" charset="-78"/>
              </a:rPr>
              <a:t> </a:t>
            </a:r>
            <a:r>
              <a:rPr lang="ar-KW" sz="2800" dirty="0" smtClean="0">
                <a:solidFill>
                  <a:schemeClr val="tx2"/>
                </a:solidFill>
                <a:latin typeface="Calibri" pitchFamily="34" charset="0"/>
                <a:cs typeface="mohammad bold art 1" pitchFamily="2" charset="-78"/>
              </a:rPr>
              <a:t> الورشة هو التوعية </a:t>
            </a:r>
            <a:r>
              <a:rPr lang="ar-KW" sz="2800" dirty="0">
                <a:solidFill>
                  <a:schemeClr val="tx2"/>
                </a:solidFill>
                <a:latin typeface="Calibri" pitchFamily="34" charset="0"/>
                <a:cs typeface="mohammad bold art 1" pitchFamily="2" charset="-78"/>
              </a:rPr>
              <a:t>بالأحكام الجديدة التي تؤثر على </a:t>
            </a:r>
            <a:r>
              <a:rPr lang="ar-KW" sz="2800" dirty="0" smtClean="0">
                <a:solidFill>
                  <a:schemeClr val="tx2"/>
                </a:solidFill>
                <a:latin typeface="Calibri" pitchFamily="34" charset="0"/>
                <a:cs typeface="mohammad bold art 1" pitchFamily="2" charset="-78"/>
              </a:rPr>
              <a:t>نشاط مدير محفظة الاستثمار وفقاً </a:t>
            </a:r>
            <a:r>
              <a:rPr lang="ar-KW" sz="2800" dirty="0">
                <a:solidFill>
                  <a:schemeClr val="tx2"/>
                </a:solidFill>
                <a:latin typeface="Calibri" pitchFamily="34" charset="0"/>
                <a:cs typeface="mohammad bold art 1" pitchFamily="2" charset="-78"/>
              </a:rPr>
              <a:t>للتعديلات الأخيرة على اللائحة التنفيذية للقانون رقم 7 لسنة 2010 وتعديلاته. </a:t>
            </a:r>
          </a:p>
          <a:p>
            <a:pPr marL="0" indent="0" algn="just" rtl="1" fontAlgn="base">
              <a:spcBef>
                <a:spcPct val="0"/>
              </a:spcBef>
              <a:spcAft>
                <a:spcPts val="600"/>
              </a:spcAft>
              <a:buNone/>
            </a:pPr>
            <a:endParaRPr lang="ar-KW" sz="2000" dirty="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r>
              <a:rPr lang="ar-KW" sz="2800" dirty="0">
                <a:solidFill>
                  <a:schemeClr val="tx2"/>
                </a:solidFill>
                <a:latin typeface="Calibri" pitchFamily="34" charset="0"/>
                <a:cs typeface="mohammad bold art 1" pitchFamily="2" charset="-78"/>
              </a:rPr>
              <a:t>كما تهدف </a:t>
            </a:r>
            <a:r>
              <a:rPr lang="ar-KW" sz="2800" dirty="0" smtClean="0">
                <a:solidFill>
                  <a:schemeClr val="tx2"/>
                </a:solidFill>
                <a:latin typeface="Calibri" pitchFamily="34" charset="0"/>
                <a:cs typeface="mohammad bold art 1" pitchFamily="2" charset="-78"/>
              </a:rPr>
              <a:t>الورشة أيضاً </a:t>
            </a:r>
            <a:r>
              <a:rPr lang="ar-KW" sz="2800" dirty="0">
                <a:solidFill>
                  <a:schemeClr val="tx2"/>
                </a:solidFill>
                <a:latin typeface="Calibri" pitchFamily="34" charset="0"/>
                <a:cs typeface="mohammad bold art 1" pitchFamily="2" charset="-78"/>
              </a:rPr>
              <a:t>إلى تعريف الأشخاص المرخص لهم على وجه الخصوص بأي إجراءات أو متطلبات إضافية ناتجة عن التعديلات الأخيرة على اللائحة التنفيذية والأحكام </a:t>
            </a:r>
            <a:r>
              <a:rPr lang="ar-KW" sz="2800" dirty="0" smtClean="0">
                <a:solidFill>
                  <a:schemeClr val="tx2"/>
                </a:solidFill>
                <a:latin typeface="Calibri" pitchFamily="34" charset="0"/>
                <a:cs typeface="mohammad bold art 1" pitchFamily="2" charset="-78"/>
              </a:rPr>
              <a:t>الانتقالية </a:t>
            </a:r>
            <a:r>
              <a:rPr lang="ar-KW" sz="2800" dirty="0">
                <a:solidFill>
                  <a:schemeClr val="tx2"/>
                </a:solidFill>
                <a:latin typeface="Calibri" pitchFamily="34" charset="0"/>
                <a:cs typeface="mohammad bold art 1" pitchFamily="2" charset="-78"/>
              </a:rPr>
              <a:t>الخاصة بها. </a:t>
            </a:r>
          </a:p>
          <a:p>
            <a:pPr marL="0" lvl="0" indent="0" algn="just" rtl="1" fontAlgn="base">
              <a:spcBef>
                <a:spcPct val="0"/>
              </a:spcBef>
              <a:spcAft>
                <a:spcPts val="600"/>
              </a:spcAft>
              <a:buNone/>
            </a:pPr>
            <a:endParaRPr lang="ar-KW" sz="2400" dirty="0" smtClean="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Tree>
    <p:extLst>
      <p:ext uri="{BB962C8B-B14F-4D97-AF65-F5344CB8AC3E}">
        <p14:creationId xmlns:p14="http://schemas.microsoft.com/office/powerpoint/2010/main" val="15069716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457200" y="1600200"/>
            <a:ext cx="8229600" cy="4525963"/>
          </a:xfrm>
        </p:spPr>
        <p:txBody>
          <a:bodyPr>
            <a:noAutofit/>
          </a:bodyPr>
          <a:lstStyle/>
          <a:p>
            <a:pPr marL="0" indent="0" algn="ctr" rtl="1" fontAlgn="base">
              <a:lnSpc>
                <a:spcPct val="150000"/>
              </a:lnSpc>
              <a:spcBef>
                <a:spcPct val="0"/>
              </a:spcBef>
              <a:spcAft>
                <a:spcPts val="600"/>
              </a:spcAft>
              <a:buNone/>
            </a:pPr>
            <a:r>
              <a:rPr lang="ar-KW" sz="2400" b="1" u="sng" dirty="0" smtClean="0">
                <a:solidFill>
                  <a:schemeClr val="tx2"/>
                </a:solidFill>
                <a:cs typeface="mohammad bold art 1" pitchFamily="2" charset="-78"/>
              </a:rPr>
              <a:t>مراحل تطور </a:t>
            </a:r>
            <a:r>
              <a:rPr lang="ar-KW" sz="2400" b="1" u="sng" dirty="0">
                <a:solidFill>
                  <a:schemeClr val="tx2"/>
                </a:solidFill>
                <a:cs typeface="mohammad bold art 1" pitchFamily="2" charset="-78"/>
              </a:rPr>
              <a:t>أعمال </a:t>
            </a:r>
            <a:r>
              <a:rPr lang="ar-KW" sz="2400" b="1" u="sng" dirty="0" smtClean="0">
                <a:solidFill>
                  <a:schemeClr val="tx2"/>
                </a:solidFill>
                <a:cs typeface="mohammad bold art 1" pitchFamily="2" charset="-78"/>
              </a:rPr>
              <a:t>التنظيم والرقابة</a:t>
            </a:r>
          </a:p>
          <a:p>
            <a:pPr marL="0" indent="0" algn="ctr" rtl="1" fontAlgn="base">
              <a:lnSpc>
                <a:spcPct val="150000"/>
              </a:lnSpc>
              <a:spcBef>
                <a:spcPct val="0"/>
              </a:spcBef>
              <a:spcAft>
                <a:spcPts val="600"/>
              </a:spcAft>
              <a:buNone/>
            </a:pPr>
            <a:r>
              <a:rPr lang="ar-KW" sz="2400" b="1" u="sng" dirty="0" smtClean="0">
                <a:solidFill>
                  <a:schemeClr val="tx2"/>
                </a:solidFill>
                <a:cs typeface="mohammad bold art 1" pitchFamily="2" charset="-78"/>
              </a:rPr>
              <a:t>على </a:t>
            </a:r>
            <a:r>
              <a:rPr lang="ar-KW" sz="2400" b="1" u="sng" dirty="0">
                <a:solidFill>
                  <a:schemeClr val="tx2"/>
                </a:solidFill>
                <a:cs typeface="mohammad bold art 1" pitchFamily="2" charset="-78"/>
              </a:rPr>
              <a:t>المحافظ </a:t>
            </a:r>
            <a:r>
              <a:rPr lang="ar-KW" sz="2400" b="1" u="sng" dirty="0" smtClean="0">
                <a:solidFill>
                  <a:schemeClr val="tx2"/>
                </a:solidFill>
                <a:cs typeface="mohammad bold art 1" pitchFamily="2" charset="-78"/>
              </a:rPr>
              <a:t>الاستثمارية</a:t>
            </a:r>
            <a:endParaRPr lang="ar-KW" sz="2400" u="sng" dirty="0" smtClean="0">
              <a:solidFill>
                <a:schemeClr val="tx2"/>
              </a:solidFill>
              <a:latin typeface="Calibri" pitchFamily="34" charset="0"/>
              <a:cs typeface="mohammad bold art 1" pitchFamily="2" charset="-78"/>
            </a:endParaRPr>
          </a:p>
        </p:txBody>
      </p:sp>
      <p:sp>
        <p:nvSpPr>
          <p:cNvPr id="2" name="Title 1"/>
          <p:cNvSpPr>
            <a:spLocks noGrp="1"/>
          </p:cNvSpPr>
          <p:nvPr>
            <p:ph type="title"/>
          </p:nvPr>
        </p:nvSpPr>
        <p:spPr>
          <a:xfrm>
            <a:off x="2809874" y="274638"/>
            <a:ext cx="5876925" cy="1143000"/>
          </a:xfrm>
        </p:spPr>
        <p:txBody>
          <a:bodyPr>
            <a:normAutofit/>
          </a:bodyPr>
          <a:lstStyle/>
          <a:p>
            <a:pPr algn="r" rtl="1"/>
            <a:r>
              <a:rPr lang="ar-KW" sz="3000" b="1" dirty="0" smtClean="0">
                <a:solidFill>
                  <a:schemeClr val="tx2"/>
                </a:solidFill>
                <a:cs typeface="mohammad bold art 1" pitchFamily="2" charset="-78"/>
              </a:rPr>
              <a:t>نبذة تاريخية</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4</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3" name="Diagram 2"/>
          <p:cNvGraphicFramePr/>
          <p:nvPr>
            <p:extLst>
              <p:ext uri="{D42A27DB-BD31-4B8C-83A1-F6EECF244321}">
                <p14:modId xmlns:p14="http://schemas.microsoft.com/office/powerpoint/2010/main" val="57115695"/>
              </p:ext>
            </p:extLst>
          </p:nvPr>
        </p:nvGraphicFramePr>
        <p:xfrm>
          <a:off x="1524000" y="2276872"/>
          <a:ext cx="6096000" cy="367240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17" name="Picture 1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Tree>
    <p:extLst>
      <p:ext uri="{BB962C8B-B14F-4D97-AF65-F5344CB8AC3E}">
        <p14:creationId xmlns:p14="http://schemas.microsoft.com/office/powerpoint/2010/main" val="16415822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a:solidFill>
                  <a:schemeClr val="tx2"/>
                </a:solidFill>
                <a:cs typeface="mohammad bold art 1" pitchFamily="2" charset="-78"/>
              </a:rPr>
              <a:t>مزاولة نشاط إدارة المحافظ </a:t>
            </a:r>
            <a:br>
              <a:rPr lang="ar-KW" sz="3000" b="1" dirty="0">
                <a:solidFill>
                  <a:schemeClr val="tx2"/>
                </a:solidFill>
                <a:cs typeface="mohammad bold art 1" pitchFamily="2" charset="-78"/>
              </a:rPr>
            </a:br>
            <a:r>
              <a:rPr lang="ar-KW" sz="3000" b="1" dirty="0">
                <a:solidFill>
                  <a:schemeClr val="tx2"/>
                </a:solidFill>
                <a:cs typeface="mohammad bold art 1" pitchFamily="2" charset="-78"/>
              </a:rPr>
              <a:t>الاستثمارية</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5</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Content Placeholder 2"/>
          <p:cNvSpPr>
            <a:spLocks noGrp="1"/>
          </p:cNvSpPr>
          <p:nvPr>
            <p:ph idx="1"/>
          </p:nvPr>
        </p:nvSpPr>
        <p:spPr>
          <a:xfrm>
            <a:off x="457200" y="1600200"/>
            <a:ext cx="8229600" cy="4525963"/>
          </a:xfrm>
        </p:spPr>
        <p:txBody>
          <a:bodyPr>
            <a:noAutofit/>
          </a:bodyPr>
          <a:lstStyle/>
          <a:p>
            <a:pPr marL="0" indent="0" algn="ctr" rtl="1" fontAlgn="base">
              <a:lnSpc>
                <a:spcPct val="150000"/>
              </a:lnSpc>
              <a:spcBef>
                <a:spcPct val="0"/>
              </a:spcBef>
              <a:spcAft>
                <a:spcPts val="600"/>
              </a:spcAft>
              <a:buNone/>
            </a:pPr>
            <a:endParaRPr lang="ar-KW" sz="2000" dirty="0" smtClean="0">
              <a:solidFill>
                <a:schemeClr val="tx2"/>
              </a:solidFill>
              <a:latin typeface="Calibri" pitchFamily="34" charset="0"/>
              <a:cs typeface="mohammad bold art 1" pitchFamily="2" charset="-78"/>
            </a:endParaRPr>
          </a:p>
          <a:p>
            <a:pPr marL="0" indent="0" algn="ctr" rtl="1" fontAlgn="base">
              <a:lnSpc>
                <a:spcPct val="150000"/>
              </a:lnSpc>
              <a:spcBef>
                <a:spcPct val="0"/>
              </a:spcBef>
              <a:spcAft>
                <a:spcPts val="600"/>
              </a:spcAft>
              <a:buNone/>
            </a:pPr>
            <a:r>
              <a:rPr lang="ar-KW" sz="3600" b="1" dirty="0" smtClean="0">
                <a:solidFill>
                  <a:schemeClr val="tx2"/>
                </a:solidFill>
                <a:latin typeface="Calibri" pitchFamily="34" charset="0"/>
                <a:cs typeface="mohammad bold art 1" pitchFamily="2" charset="-78"/>
              </a:rPr>
              <a:t>«تقتصر مزاولة نشاط إدارة المحافظ الاستثمارية على الأشخاص المرخص لهم من قبل هيئة أسواق المال»</a:t>
            </a:r>
            <a:endParaRPr lang="ar-KW" sz="3600" b="1" dirty="0">
              <a:solidFill>
                <a:schemeClr val="tx2"/>
              </a:solidFill>
              <a:latin typeface="Calibri" pitchFamily="34" charset="0"/>
              <a:cs typeface="mohammad bold art 1" pitchFamily="2" charset="-78"/>
            </a:endParaRP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Tree>
    <p:extLst>
      <p:ext uri="{BB962C8B-B14F-4D97-AF65-F5344CB8AC3E}">
        <p14:creationId xmlns:p14="http://schemas.microsoft.com/office/powerpoint/2010/main" val="13870453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a:solidFill>
                  <a:schemeClr val="tx2"/>
                </a:solidFill>
                <a:cs typeface="mohammad bold art 1" pitchFamily="2" charset="-78"/>
              </a:rPr>
              <a:t>محتوى أعمال الورشة</a:t>
            </a:r>
            <a:endParaRPr lang="en-US" sz="3000" b="1"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400050" lvl="1" indent="0" algn="r" rtl="1" fontAlgn="base">
              <a:spcBef>
                <a:spcPct val="0"/>
              </a:spcBef>
              <a:spcAft>
                <a:spcPts val="600"/>
              </a:spcAft>
              <a:buNone/>
            </a:pPr>
            <a:r>
              <a:rPr lang="ar-KW" b="1" u="sng" dirty="0" smtClean="0">
                <a:solidFill>
                  <a:schemeClr val="tx2"/>
                </a:solidFill>
                <a:latin typeface="Calibri" pitchFamily="34" charset="0"/>
                <a:cs typeface="mohammad bold art 1" pitchFamily="2" charset="-78"/>
              </a:rPr>
              <a:t>أهم الجوانب المتعلقة بموضوع ورشة العمل</a:t>
            </a:r>
            <a:endParaRPr lang="en-US" b="1" u="sng" dirty="0">
              <a:solidFill>
                <a:schemeClr val="tx2"/>
              </a:solidFill>
              <a:latin typeface="Calibri" pitchFamily="34" charset="0"/>
              <a:cs typeface="mohammad bold art 1" pitchFamily="2" charset="-78"/>
            </a:endParaRPr>
          </a:p>
          <a:p>
            <a:pPr marL="0" lvl="0" indent="0" algn="r" rtl="1" fontAlgn="base">
              <a:spcBef>
                <a:spcPct val="0"/>
              </a:spcBef>
              <a:spcAft>
                <a:spcPts val="600"/>
              </a:spcAft>
              <a:buNone/>
            </a:pPr>
            <a:endParaRPr lang="ar-KW" sz="1200" dirty="0">
              <a:solidFill>
                <a:schemeClr val="tx2"/>
              </a:solidFill>
              <a:latin typeface="Calibri" pitchFamily="34" charset="0"/>
              <a:cs typeface="mohammad bold art 1" pitchFamily="2" charset="-78"/>
            </a:endParaRPr>
          </a:p>
          <a:p>
            <a:pPr marL="1314450" lvl="2" indent="-514350" algn="r" rtl="1" fontAlgn="base">
              <a:spcBef>
                <a:spcPct val="0"/>
              </a:spcBef>
              <a:spcAft>
                <a:spcPts val="600"/>
              </a:spcAft>
              <a:buFont typeface="+mj-lt"/>
              <a:buAutoNum type="arabicParenR"/>
            </a:pPr>
            <a:r>
              <a:rPr lang="ar-KW" sz="2800" dirty="0" smtClean="0">
                <a:solidFill>
                  <a:schemeClr val="tx2"/>
                </a:solidFill>
                <a:latin typeface="Calibri" pitchFamily="34" charset="0"/>
                <a:cs typeface="mohammad bold art 1" pitchFamily="2" charset="-78"/>
              </a:rPr>
              <a:t>الكتاب </a:t>
            </a:r>
            <a:r>
              <a:rPr lang="ar-KW" sz="2800" dirty="0">
                <a:solidFill>
                  <a:schemeClr val="tx2"/>
                </a:solidFill>
                <a:latin typeface="Calibri" pitchFamily="34" charset="0"/>
                <a:cs typeface="mohammad bold art 1" pitchFamily="2" charset="-78"/>
              </a:rPr>
              <a:t>المتعلق بموضوع </a:t>
            </a:r>
            <a:r>
              <a:rPr lang="ar-KW" sz="2800" dirty="0" smtClean="0">
                <a:solidFill>
                  <a:schemeClr val="tx2"/>
                </a:solidFill>
                <a:latin typeface="Calibri" pitchFamily="34" charset="0"/>
                <a:cs typeface="mohammad bold art 1" pitchFamily="2" charset="-78"/>
              </a:rPr>
              <a:t>الورشة.</a:t>
            </a:r>
          </a:p>
          <a:p>
            <a:pPr marL="1314450" lvl="2" indent="-514350" algn="r" rtl="1" fontAlgn="base">
              <a:spcBef>
                <a:spcPct val="0"/>
              </a:spcBef>
              <a:spcAft>
                <a:spcPts val="600"/>
              </a:spcAft>
              <a:buFont typeface="+mj-lt"/>
              <a:buAutoNum type="arabicParenR"/>
            </a:pPr>
            <a:r>
              <a:rPr lang="ar-KW" sz="2800" dirty="0" smtClean="0">
                <a:solidFill>
                  <a:schemeClr val="tx2"/>
                </a:solidFill>
                <a:latin typeface="Calibri" pitchFamily="34" charset="0"/>
                <a:cs typeface="mohammad bold art 1" pitchFamily="2" charset="-78"/>
              </a:rPr>
              <a:t>ضوابط </a:t>
            </a:r>
            <a:r>
              <a:rPr lang="ar-KW" sz="2800" dirty="0">
                <a:solidFill>
                  <a:schemeClr val="tx2"/>
                </a:solidFill>
                <a:latin typeface="Calibri" pitchFamily="34" charset="0"/>
                <a:cs typeface="mohammad bold art 1" pitchFamily="2" charset="-78"/>
              </a:rPr>
              <a:t>إدارة المحافظ </a:t>
            </a:r>
            <a:r>
              <a:rPr lang="ar-KW" sz="2800" dirty="0" smtClean="0">
                <a:solidFill>
                  <a:schemeClr val="tx2"/>
                </a:solidFill>
                <a:latin typeface="Calibri" pitchFamily="34" charset="0"/>
                <a:cs typeface="mohammad bold art 1" pitchFamily="2" charset="-78"/>
              </a:rPr>
              <a:t>الاستثمارية</a:t>
            </a:r>
            <a:r>
              <a:rPr lang="ar-KW" sz="2800" dirty="0">
                <a:solidFill>
                  <a:schemeClr val="tx2"/>
                </a:solidFill>
                <a:latin typeface="Calibri" pitchFamily="34" charset="0"/>
                <a:cs typeface="mohammad bold art 1" pitchFamily="2" charset="-78"/>
              </a:rPr>
              <a:t>.</a:t>
            </a:r>
          </a:p>
          <a:p>
            <a:pPr marL="1314450" lvl="2" indent="-514350" algn="r" rtl="1" fontAlgn="base">
              <a:spcBef>
                <a:spcPct val="0"/>
              </a:spcBef>
              <a:spcAft>
                <a:spcPts val="600"/>
              </a:spcAft>
              <a:buFont typeface="+mj-lt"/>
              <a:buAutoNum type="arabicParenR"/>
            </a:pPr>
            <a:r>
              <a:rPr lang="ar-KW" sz="2800" dirty="0">
                <a:solidFill>
                  <a:schemeClr val="tx2"/>
                </a:solidFill>
                <a:latin typeface="Calibri" pitchFamily="34" charset="0"/>
                <a:cs typeface="mohammad bold art 1" pitchFamily="2" charset="-78"/>
              </a:rPr>
              <a:t>نظم الضبط والرقابة </a:t>
            </a:r>
            <a:r>
              <a:rPr lang="ar-KW" sz="2800" dirty="0" smtClean="0">
                <a:solidFill>
                  <a:schemeClr val="tx2"/>
                </a:solidFill>
                <a:latin typeface="Calibri" pitchFamily="34" charset="0"/>
                <a:cs typeface="mohammad bold art 1" pitchFamily="2" charset="-78"/>
              </a:rPr>
              <a:t>الداخلية</a:t>
            </a:r>
            <a:r>
              <a:rPr lang="ar-KW" sz="2800" dirty="0">
                <a:solidFill>
                  <a:schemeClr val="tx2"/>
                </a:solidFill>
                <a:latin typeface="Calibri" pitchFamily="34" charset="0"/>
                <a:cs typeface="mohammad bold art 1" pitchFamily="2" charset="-78"/>
              </a:rPr>
              <a:t>.</a:t>
            </a:r>
          </a:p>
          <a:p>
            <a:pPr marL="1314450" lvl="2" indent="-514350" algn="r" rtl="1" fontAlgn="base">
              <a:spcBef>
                <a:spcPct val="0"/>
              </a:spcBef>
              <a:spcAft>
                <a:spcPts val="600"/>
              </a:spcAft>
              <a:buFont typeface="+mj-lt"/>
              <a:buAutoNum type="arabicParenR"/>
            </a:pPr>
            <a:r>
              <a:rPr lang="ar-KW" sz="2800" dirty="0">
                <a:solidFill>
                  <a:schemeClr val="tx2"/>
                </a:solidFill>
                <a:latin typeface="Calibri" pitchFamily="34" charset="0"/>
                <a:cs typeface="mohammad bold art 1" pitchFamily="2" charset="-78"/>
              </a:rPr>
              <a:t>متطلبات ومحددات </a:t>
            </a:r>
            <a:r>
              <a:rPr lang="ar-KW" sz="2800" dirty="0" smtClean="0">
                <a:solidFill>
                  <a:schemeClr val="tx2"/>
                </a:solidFill>
                <a:latin typeface="Calibri" pitchFamily="34" charset="0"/>
                <a:cs typeface="mohammad bold art 1" pitchFamily="2" charset="-78"/>
              </a:rPr>
              <a:t>عامة</a:t>
            </a:r>
            <a:r>
              <a:rPr lang="ar-KW" sz="2800" dirty="0">
                <a:solidFill>
                  <a:schemeClr val="tx2"/>
                </a:solidFill>
                <a:latin typeface="Calibri" pitchFamily="34" charset="0"/>
                <a:cs typeface="mohammad bold art 1" pitchFamily="2" charset="-78"/>
              </a:rPr>
              <a:t>.</a:t>
            </a:r>
          </a:p>
          <a:p>
            <a:pPr marL="1314450" lvl="2" indent="-514350" algn="r" rtl="1" fontAlgn="base">
              <a:spcBef>
                <a:spcPct val="0"/>
              </a:spcBef>
              <a:spcAft>
                <a:spcPts val="600"/>
              </a:spcAft>
              <a:buFont typeface="+mj-lt"/>
              <a:buAutoNum type="arabicParenR"/>
            </a:pPr>
            <a:r>
              <a:rPr lang="ar-KW" sz="2800" dirty="0">
                <a:solidFill>
                  <a:schemeClr val="tx2"/>
                </a:solidFill>
                <a:latin typeface="Calibri" pitchFamily="34" charset="0"/>
                <a:cs typeface="mohammad bold art 1" pitchFamily="2" charset="-78"/>
              </a:rPr>
              <a:t>تقارير هيئة أسواق </a:t>
            </a:r>
            <a:r>
              <a:rPr lang="ar-KW" sz="2800" dirty="0" smtClean="0">
                <a:solidFill>
                  <a:schemeClr val="tx2"/>
                </a:solidFill>
                <a:latin typeface="Calibri" pitchFamily="34" charset="0"/>
                <a:cs typeface="mohammad bold art 1" pitchFamily="2" charset="-78"/>
              </a:rPr>
              <a:t>المال</a:t>
            </a:r>
            <a:r>
              <a:rPr lang="ar-KW" sz="2800" dirty="0">
                <a:solidFill>
                  <a:schemeClr val="tx2"/>
                </a:solidFill>
                <a:latin typeface="Calibri" pitchFamily="34" charset="0"/>
                <a:cs typeface="mohammad bold art 1" pitchFamily="2" charset="-78"/>
              </a:rPr>
              <a:t>.</a:t>
            </a:r>
          </a:p>
          <a:p>
            <a:pPr marL="1314450" lvl="2" indent="-514350" algn="r" rtl="1" fontAlgn="base">
              <a:spcBef>
                <a:spcPct val="0"/>
              </a:spcBef>
              <a:spcAft>
                <a:spcPts val="600"/>
              </a:spcAft>
              <a:buFont typeface="+mj-lt"/>
              <a:buAutoNum type="arabicParenR"/>
            </a:pPr>
            <a:r>
              <a:rPr lang="ar-KW" sz="2800" dirty="0">
                <a:solidFill>
                  <a:schemeClr val="tx2"/>
                </a:solidFill>
                <a:latin typeface="Calibri" pitchFamily="34" charset="0"/>
                <a:cs typeface="mohammad bold art 1" pitchFamily="2" charset="-78"/>
              </a:rPr>
              <a:t>الأحكام </a:t>
            </a:r>
            <a:r>
              <a:rPr lang="ar-KW" sz="2800" dirty="0" smtClean="0">
                <a:solidFill>
                  <a:schemeClr val="tx2"/>
                </a:solidFill>
                <a:latin typeface="Calibri" pitchFamily="34" charset="0"/>
                <a:cs typeface="mohammad bold art 1" pitchFamily="2" charset="-78"/>
              </a:rPr>
              <a:t>الانتقالية</a:t>
            </a:r>
            <a:r>
              <a:rPr lang="ar-KW" sz="2800" dirty="0">
                <a:solidFill>
                  <a:schemeClr val="tx2"/>
                </a:solidFill>
                <a:latin typeface="Calibri" pitchFamily="34" charset="0"/>
                <a:cs typeface="mohammad bold art 1" pitchFamily="2" charset="-78"/>
              </a:rPr>
              <a:t>.</a:t>
            </a:r>
          </a:p>
        </p:txBody>
      </p:sp>
      <p:sp>
        <p:nvSpPr>
          <p:cNvPr id="4" name="Slide Number Placeholder 3"/>
          <p:cNvSpPr>
            <a:spLocks noGrp="1"/>
          </p:cNvSpPr>
          <p:nvPr>
            <p:ph type="sldNum" sz="quarter" idx="12"/>
          </p:nvPr>
        </p:nvSpPr>
        <p:spPr/>
        <p:txBody>
          <a:bodyPr/>
          <a:lstStyle/>
          <a:p>
            <a:fld id="{2E51A151-84BD-4E71-B744-C440629F458B}" type="slidenum">
              <a:rPr lang="en-US" smtClean="0"/>
              <a:pPr/>
              <a:t>6</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Tree>
    <p:extLst>
      <p:ext uri="{BB962C8B-B14F-4D97-AF65-F5344CB8AC3E}">
        <p14:creationId xmlns:p14="http://schemas.microsoft.com/office/powerpoint/2010/main" val="27541842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smtClean="0">
                <a:solidFill>
                  <a:schemeClr val="tx2"/>
                </a:solidFill>
                <a:cs typeface="mohammad bold art 1" pitchFamily="2" charset="-78"/>
              </a:rPr>
              <a:t>الكتاب المتعلق بموضوع الورشة</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7</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Content Placeholder 2"/>
          <p:cNvSpPr>
            <a:spLocks noGrp="1"/>
          </p:cNvSpPr>
          <p:nvPr>
            <p:ph idx="1"/>
          </p:nvPr>
        </p:nvSpPr>
        <p:spPr>
          <a:xfrm>
            <a:off x="457200" y="1600200"/>
            <a:ext cx="8229600" cy="4525963"/>
          </a:xfrm>
        </p:spPr>
        <p:txBody>
          <a:bodyPr>
            <a:noAutofit/>
          </a:bodyPr>
          <a:lstStyle/>
          <a:p>
            <a:pPr marL="0" indent="0" algn="just" rtl="1" fontAlgn="base">
              <a:lnSpc>
                <a:spcPct val="150000"/>
              </a:lnSpc>
              <a:spcBef>
                <a:spcPct val="0"/>
              </a:spcBef>
              <a:spcAft>
                <a:spcPts val="600"/>
              </a:spcAft>
              <a:buNone/>
            </a:pPr>
            <a:endParaRPr lang="ar-KW" sz="2000" dirty="0" smtClean="0">
              <a:solidFill>
                <a:schemeClr val="tx2"/>
              </a:solidFill>
              <a:latin typeface="Calibri" pitchFamily="34" charset="0"/>
              <a:cs typeface="mohammad bold art 1" pitchFamily="2" charset="-78"/>
            </a:endParaRP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727947337"/>
              </p:ext>
            </p:extLst>
          </p:nvPr>
        </p:nvGraphicFramePr>
        <p:xfrm>
          <a:off x="575631" y="1700809"/>
          <a:ext cx="8001000" cy="4425354"/>
        </p:xfrm>
        <a:graphic>
          <a:graphicData uri="http://schemas.openxmlformats.org/drawingml/2006/table">
            <a:tbl>
              <a:tblPr firstRow="1" bandRow="1">
                <a:tableStyleId>{5C22544A-7EE6-4342-B048-85BDC9FD1C3A}</a:tableStyleId>
              </a:tblPr>
              <a:tblGrid>
                <a:gridCol w="2022375"/>
                <a:gridCol w="3816424"/>
                <a:gridCol w="2162201"/>
              </a:tblGrid>
              <a:tr h="947185">
                <a:tc>
                  <a:txBody>
                    <a:bodyPr/>
                    <a:lstStyle/>
                    <a:p>
                      <a:pPr algn="ctr"/>
                      <a:r>
                        <a:rPr lang="ar-KW" sz="2400" dirty="0" smtClean="0">
                          <a:cs typeface="mohammad bold art 1" pitchFamily="2" charset="-78"/>
                        </a:rPr>
                        <a:t>الفصل</a:t>
                      </a:r>
                      <a:r>
                        <a:rPr lang="ar-KW" sz="2400" baseline="0" dirty="0" smtClean="0">
                          <a:cs typeface="mohammad bold art 1" pitchFamily="2" charset="-78"/>
                        </a:rPr>
                        <a:t> المتعلق بموضوع الورشة</a:t>
                      </a:r>
                      <a:endParaRPr lang="en-US" sz="2400" dirty="0">
                        <a:cs typeface="mohammad bold art 1" pitchFamily="2" charset="-78"/>
                      </a:endParaRPr>
                    </a:p>
                  </a:txBody>
                  <a:tcPr anchor="ctr"/>
                </a:tc>
                <a:tc>
                  <a:txBody>
                    <a:bodyPr/>
                    <a:lstStyle/>
                    <a:p>
                      <a:pPr algn="ctr"/>
                      <a:r>
                        <a:rPr lang="ar-KW" sz="2400" dirty="0" smtClean="0">
                          <a:cs typeface="mohammad bold art 1" pitchFamily="2" charset="-78"/>
                        </a:rPr>
                        <a:t>الوصف</a:t>
                      </a:r>
                      <a:endParaRPr lang="en-US" sz="2400" dirty="0">
                        <a:cs typeface="mohammad bold art 1" pitchFamily="2" charset="-78"/>
                      </a:endParaRPr>
                    </a:p>
                  </a:txBody>
                  <a:tcPr anchor="ctr"/>
                </a:tc>
                <a:tc>
                  <a:txBody>
                    <a:bodyPr/>
                    <a:lstStyle/>
                    <a:p>
                      <a:pPr algn="ctr"/>
                      <a:r>
                        <a:rPr lang="ar-KW" sz="2400" dirty="0" smtClean="0">
                          <a:cs typeface="mohammad bold art 1" pitchFamily="2" charset="-78"/>
                        </a:rPr>
                        <a:t>المصدر</a:t>
                      </a:r>
                      <a:endParaRPr lang="en-US" sz="2400" dirty="0">
                        <a:cs typeface="mohammad bold art 1" pitchFamily="2" charset="-78"/>
                      </a:endParaRPr>
                    </a:p>
                  </a:txBody>
                  <a:tcPr anchor="ctr"/>
                </a:tc>
              </a:tr>
              <a:tr h="3478169">
                <a:tc>
                  <a:txBody>
                    <a:bodyPr/>
                    <a:lstStyle/>
                    <a:p>
                      <a:pPr marL="0" indent="0" algn="ctr" defTabSz="914400" rtl="1" eaLnBrk="1" fontAlgn="base" latinLnBrk="0" hangingPunct="1">
                        <a:lnSpc>
                          <a:spcPct val="150000"/>
                        </a:lnSpc>
                        <a:spcBef>
                          <a:spcPct val="0"/>
                        </a:spcBef>
                        <a:spcAft>
                          <a:spcPts val="600"/>
                        </a:spcAft>
                        <a:buFont typeface="Arial" panose="020B0604020202020204" pitchFamily="34" charset="0"/>
                        <a:buNone/>
                      </a:pPr>
                      <a:r>
                        <a:rPr lang="ar-KW" sz="1800" b="1" kern="1200" dirty="0" smtClean="0">
                          <a:solidFill>
                            <a:schemeClr val="tx2"/>
                          </a:solidFill>
                          <a:latin typeface="Calibri" pitchFamily="34" charset="0"/>
                          <a:ea typeface="+mn-ea"/>
                          <a:cs typeface="mohammad bold art 1" pitchFamily="2" charset="-78"/>
                        </a:rPr>
                        <a:t>الفصل الخامس</a:t>
                      </a:r>
                      <a:endParaRPr lang="en-US" sz="1800" b="1" kern="1200" dirty="0">
                        <a:solidFill>
                          <a:schemeClr val="tx2"/>
                        </a:solidFill>
                        <a:latin typeface="Calibri" pitchFamily="34" charset="0"/>
                        <a:ea typeface="+mn-ea"/>
                        <a:cs typeface="mohammad bold art 1" pitchFamily="2" charset="-78"/>
                      </a:endParaRPr>
                    </a:p>
                  </a:txBody>
                  <a:tcPr anchor="ctr"/>
                </a:tc>
                <a:tc>
                  <a:txBody>
                    <a:bodyPr/>
                    <a:lstStyle/>
                    <a:p>
                      <a:pPr marL="0" indent="0" algn="ctr" defTabSz="914400" rtl="1" eaLnBrk="1" fontAlgn="base" latinLnBrk="0" hangingPunct="1">
                        <a:lnSpc>
                          <a:spcPct val="150000"/>
                        </a:lnSpc>
                        <a:spcBef>
                          <a:spcPct val="0"/>
                        </a:spcBef>
                        <a:spcAft>
                          <a:spcPts val="600"/>
                        </a:spcAft>
                        <a:buFont typeface="Arial" panose="020B0604020202020204" pitchFamily="34" charset="0"/>
                        <a:buNone/>
                      </a:pPr>
                      <a:r>
                        <a:rPr lang="ar-KW" sz="1500" kern="1200" dirty="0" smtClean="0">
                          <a:solidFill>
                            <a:schemeClr val="tx2"/>
                          </a:solidFill>
                          <a:latin typeface="Calibri" pitchFamily="34" charset="0"/>
                          <a:ea typeface="+mn-ea"/>
                          <a:cs typeface="mohammad bold art 1" pitchFamily="2" charset="-78"/>
                        </a:rPr>
                        <a:t>يتطرق الكتاب</a:t>
                      </a:r>
                      <a:r>
                        <a:rPr lang="ar-KW" sz="1500" kern="1200" baseline="0" dirty="0" smtClean="0">
                          <a:solidFill>
                            <a:schemeClr val="tx2"/>
                          </a:solidFill>
                          <a:latin typeface="Calibri" pitchFamily="34" charset="0"/>
                          <a:ea typeface="+mn-ea"/>
                          <a:cs typeface="mohammad bold art 1" pitchFamily="2" charset="-78"/>
                        </a:rPr>
                        <a:t> السابع في فصله الخامس </a:t>
                      </a:r>
                      <a:r>
                        <a:rPr lang="ar-KW" sz="1500" kern="1200" dirty="0" smtClean="0">
                          <a:solidFill>
                            <a:schemeClr val="tx2"/>
                          </a:solidFill>
                          <a:latin typeface="Calibri" pitchFamily="34" charset="0"/>
                          <a:ea typeface="+mn-ea"/>
                          <a:cs typeface="mohammad bold art 1" pitchFamily="2" charset="-78"/>
                        </a:rPr>
                        <a:t>إلى قواعد المحافظ الاستثمارية للأوراق المالية الواجب على الشخص المرخص له اتباعها عند</a:t>
                      </a:r>
                      <a:r>
                        <a:rPr lang="ar-KW" sz="1500" kern="1200" baseline="0" dirty="0" smtClean="0">
                          <a:solidFill>
                            <a:schemeClr val="tx2"/>
                          </a:solidFill>
                          <a:latin typeface="Calibri" pitchFamily="34" charset="0"/>
                          <a:ea typeface="+mn-ea"/>
                          <a:cs typeface="mohammad bold art 1" pitchFamily="2" charset="-78"/>
                        </a:rPr>
                        <a:t> قيامه بتقديم خدمات إدارة المحافظ الاستثمارية</a:t>
                      </a:r>
                      <a:r>
                        <a:rPr lang="ar-KW" sz="1500" kern="1200" dirty="0" smtClean="0">
                          <a:solidFill>
                            <a:schemeClr val="tx2"/>
                          </a:solidFill>
                          <a:latin typeface="Calibri" pitchFamily="34" charset="0"/>
                          <a:ea typeface="+mn-ea"/>
                          <a:cs typeface="mohammad bold art 1" pitchFamily="2" charset="-78"/>
                        </a:rPr>
                        <a:t>، وعلى وجه </a:t>
                      </a:r>
                      <a:r>
                        <a:rPr lang="ar-KW" sz="1500" u="none" strike="noStrike" kern="1200" baseline="0" dirty="0" smtClean="0">
                          <a:solidFill>
                            <a:schemeClr val="tx2"/>
                          </a:solidFill>
                          <a:latin typeface="Calibri" pitchFamily="34" charset="0"/>
                          <a:ea typeface="+mn-ea"/>
                          <a:cs typeface="mohammad bold art 1" pitchFamily="2" charset="-78"/>
                        </a:rPr>
                        <a:t>الخصوص</a:t>
                      </a:r>
                      <a:r>
                        <a:rPr lang="ar-KW" sz="1500" kern="1200" dirty="0" smtClean="0">
                          <a:solidFill>
                            <a:schemeClr val="tx2"/>
                          </a:solidFill>
                          <a:latin typeface="Calibri" pitchFamily="34" charset="0"/>
                          <a:ea typeface="+mn-ea"/>
                          <a:cs typeface="mohammad bold art 1" pitchFamily="2" charset="-78"/>
                        </a:rPr>
                        <a:t> ضوابط إدارة</a:t>
                      </a:r>
                      <a:r>
                        <a:rPr lang="ar-KW" sz="1500" kern="1200" baseline="0" dirty="0" smtClean="0">
                          <a:solidFill>
                            <a:schemeClr val="tx2"/>
                          </a:solidFill>
                          <a:latin typeface="Calibri" pitchFamily="34" charset="0"/>
                          <a:ea typeface="+mn-ea"/>
                          <a:cs typeface="mohammad bold art 1" pitchFamily="2" charset="-78"/>
                        </a:rPr>
                        <a:t> المحافظ الاستثمارية </a:t>
                      </a:r>
                      <a:r>
                        <a:rPr lang="ar-KW" sz="1500" kern="1200" dirty="0" smtClean="0">
                          <a:solidFill>
                            <a:schemeClr val="tx2"/>
                          </a:solidFill>
                          <a:latin typeface="Calibri" pitchFamily="34" charset="0"/>
                          <a:ea typeface="+mn-ea"/>
                          <a:cs typeface="mohammad bold art 1" pitchFamily="2" charset="-78"/>
                        </a:rPr>
                        <a:t>ونظم الرقابة الداخلية وبعض</a:t>
                      </a:r>
                      <a:r>
                        <a:rPr lang="ar-KW" sz="1500" kern="1200" baseline="0" dirty="0" smtClean="0">
                          <a:solidFill>
                            <a:schemeClr val="tx2"/>
                          </a:solidFill>
                          <a:latin typeface="Calibri" pitchFamily="34" charset="0"/>
                          <a:ea typeface="+mn-ea"/>
                          <a:cs typeface="mohammad bold art 1" pitchFamily="2" charset="-78"/>
                        </a:rPr>
                        <a:t> المتطلبات العامة.</a:t>
                      </a:r>
                    </a:p>
                    <a:p>
                      <a:pPr marL="0" indent="0" algn="ctr" defTabSz="914400" rtl="1" eaLnBrk="1" fontAlgn="base" latinLnBrk="0" hangingPunct="1">
                        <a:lnSpc>
                          <a:spcPct val="150000"/>
                        </a:lnSpc>
                        <a:spcBef>
                          <a:spcPct val="0"/>
                        </a:spcBef>
                        <a:spcAft>
                          <a:spcPts val="600"/>
                        </a:spcAft>
                        <a:buFont typeface="Arial" panose="020B0604020202020204" pitchFamily="34" charset="0"/>
                        <a:buNone/>
                      </a:pPr>
                      <a:r>
                        <a:rPr lang="ar-KW" sz="1500" kern="1200" baseline="0" dirty="0" smtClean="0">
                          <a:solidFill>
                            <a:schemeClr val="tx2"/>
                          </a:solidFill>
                          <a:latin typeface="Calibri" pitchFamily="34" charset="0"/>
                          <a:ea typeface="+mn-ea"/>
                          <a:cs typeface="mohammad bold art 1" pitchFamily="2" charset="-78"/>
                        </a:rPr>
                        <a:t>بالإضافة إلى التقارير </a:t>
                      </a:r>
                      <a:r>
                        <a:rPr lang="ar-KW" sz="1500" u="none" kern="1200" baseline="0" dirty="0" smtClean="0">
                          <a:solidFill>
                            <a:schemeClr val="tx2"/>
                          </a:solidFill>
                          <a:latin typeface="Calibri" pitchFamily="34" charset="0"/>
                          <a:ea typeface="+mn-ea"/>
                          <a:cs typeface="mohammad bold art 1" pitchFamily="2" charset="-78"/>
                        </a:rPr>
                        <a:t>الواجب </a:t>
                      </a:r>
                      <a:r>
                        <a:rPr lang="ar-KW" sz="1500" u="none" strike="noStrike" kern="1200" baseline="0" dirty="0" smtClean="0">
                          <a:solidFill>
                            <a:schemeClr val="tx2"/>
                          </a:solidFill>
                          <a:latin typeface="Calibri" pitchFamily="34" charset="0"/>
                          <a:ea typeface="+mn-ea"/>
                          <a:cs typeface="mohammad bold art 1" pitchFamily="2" charset="-78"/>
                        </a:rPr>
                        <a:t>تقديمها </a:t>
                      </a:r>
                      <a:r>
                        <a:rPr lang="ar-KW" sz="1500" u="none" kern="1200" baseline="0" dirty="0" smtClean="0">
                          <a:solidFill>
                            <a:schemeClr val="tx2"/>
                          </a:solidFill>
                          <a:latin typeface="Calibri" pitchFamily="34" charset="0"/>
                          <a:ea typeface="+mn-ea"/>
                          <a:cs typeface="mohammad bold art 1" pitchFamily="2" charset="-78"/>
                        </a:rPr>
                        <a:t>إلى </a:t>
                      </a:r>
                      <a:r>
                        <a:rPr lang="ar-KW" sz="1500" kern="1200" baseline="0" dirty="0" smtClean="0">
                          <a:solidFill>
                            <a:schemeClr val="tx2"/>
                          </a:solidFill>
                          <a:latin typeface="Calibri" pitchFamily="34" charset="0"/>
                          <a:ea typeface="+mn-ea"/>
                          <a:cs typeface="mohammad bold art 1" pitchFamily="2" charset="-78"/>
                        </a:rPr>
                        <a:t>هيئة أسواق المال </a:t>
                      </a:r>
                      <a:r>
                        <a:rPr lang="ar-KW" sz="1500" kern="1200" dirty="0" smtClean="0">
                          <a:solidFill>
                            <a:schemeClr val="tx2"/>
                          </a:solidFill>
                          <a:latin typeface="Calibri" pitchFamily="34" charset="0"/>
                          <a:ea typeface="+mn-ea"/>
                          <a:cs typeface="mohammad bold art 1" pitchFamily="2" charset="-78"/>
                        </a:rPr>
                        <a:t>والمتعلقة بمزاولة نشاط إدارة المحافظ الاستثمارية</a:t>
                      </a:r>
                      <a:r>
                        <a:rPr lang="ar-KW" sz="1500" kern="1200" baseline="0" dirty="0" smtClean="0">
                          <a:solidFill>
                            <a:schemeClr val="tx2"/>
                          </a:solidFill>
                          <a:latin typeface="Calibri" pitchFamily="34" charset="0"/>
                          <a:ea typeface="+mn-ea"/>
                          <a:cs typeface="mohammad bold art 1" pitchFamily="2" charset="-78"/>
                        </a:rPr>
                        <a:t> للأوراق </a:t>
                      </a:r>
                      <a:r>
                        <a:rPr lang="ar-KW" sz="1500" kern="1200" dirty="0" smtClean="0">
                          <a:solidFill>
                            <a:schemeClr val="tx2"/>
                          </a:solidFill>
                          <a:latin typeface="Calibri" pitchFamily="34" charset="0"/>
                          <a:ea typeface="+mn-ea"/>
                          <a:cs typeface="mohammad bold art 1" pitchFamily="2" charset="-78"/>
                        </a:rPr>
                        <a:t>المالية.</a:t>
                      </a:r>
                    </a:p>
                  </a:txBody>
                  <a:tcPr anchor="ctr"/>
                </a:tc>
                <a:tc>
                  <a:txBody>
                    <a:bodyPr/>
                    <a:lstStyle/>
                    <a:p>
                      <a:pPr marL="0" indent="0" algn="ctr" defTabSz="914400" rtl="1" eaLnBrk="1" fontAlgn="base" latinLnBrk="0" hangingPunct="1">
                        <a:lnSpc>
                          <a:spcPct val="150000"/>
                        </a:lnSpc>
                        <a:spcBef>
                          <a:spcPct val="0"/>
                        </a:spcBef>
                        <a:spcAft>
                          <a:spcPts val="600"/>
                        </a:spcAft>
                        <a:buFont typeface="Arial" panose="020B0604020202020204" pitchFamily="34" charset="0"/>
                        <a:buNone/>
                      </a:pPr>
                      <a:r>
                        <a:rPr lang="ar-KW" sz="1800" kern="1200" dirty="0" smtClean="0">
                          <a:solidFill>
                            <a:schemeClr val="tx2"/>
                          </a:solidFill>
                          <a:latin typeface="Calibri" pitchFamily="34" charset="0"/>
                          <a:ea typeface="+mn-ea"/>
                          <a:cs typeface="mohammad bold art 1" pitchFamily="2" charset="-78"/>
                        </a:rPr>
                        <a:t>الكتاب السابع</a:t>
                      </a:r>
                    </a:p>
                    <a:p>
                      <a:pPr marL="0" indent="0" algn="ctr" defTabSz="914400" rtl="1" eaLnBrk="1" fontAlgn="base" latinLnBrk="0" hangingPunct="1">
                        <a:lnSpc>
                          <a:spcPct val="150000"/>
                        </a:lnSpc>
                        <a:spcBef>
                          <a:spcPct val="0"/>
                        </a:spcBef>
                        <a:spcAft>
                          <a:spcPts val="600"/>
                        </a:spcAft>
                        <a:buFont typeface="Arial" panose="020B0604020202020204" pitchFamily="34" charset="0"/>
                        <a:buNone/>
                      </a:pPr>
                      <a:r>
                        <a:rPr lang="ar-KW" sz="1800" kern="1200" dirty="0" smtClean="0">
                          <a:solidFill>
                            <a:schemeClr val="tx2"/>
                          </a:solidFill>
                          <a:latin typeface="Calibri" pitchFamily="34" charset="0"/>
                          <a:ea typeface="+mn-ea"/>
                          <a:cs typeface="mohammad bold art 1" pitchFamily="2" charset="-78"/>
                        </a:rPr>
                        <a:t>(</a:t>
                      </a:r>
                      <a:r>
                        <a:rPr lang="ar-KW" sz="1800" b="1" kern="1200" dirty="0" smtClean="0">
                          <a:solidFill>
                            <a:schemeClr val="tx2"/>
                          </a:solidFill>
                          <a:latin typeface="Calibri" pitchFamily="34" charset="0"/>
                          <a:ea typeface="+mn-ea"/>
                          <a:cs typeface="mohammad bold art 1" pitchFamily="2" charset="-78"/>
                        </a:rPr>
                        <a:t>أموال العملاء وأصولهم</a:t>
                      </a:r>
                      <a:r>
                        <a:rPr lang="ar-KW" sz="1800" kern="1200" dirty="0" smtClean="0">
                          <a:solidFill>
                            <a:schemeClr val="tx2"/>
                          </a:solidFill>
                          <a:latin typeface="Calibri" pitchFamily="34" charset="0"/>
                          <a:ea typeface="+mn-ea"/>
                          <a:cs typeface="mohammad bold art 1" pitchFamily="2" charset="-78"/>
                        </a:rPr>
                        <a:t>)</a:t>
                      </a:r>
                      <a:endParaRPr lang="en-US" sz="1800" kern="1200" dirty="0">
                        <a:solidFill>
                          <a:schemeClr val="tx2"/>
                        </a:solidFill>
                        <a:latin typeface="Calibri" pitchFamily="34" charset="0"/>
                        <a:ea typeface="+mn-ea"/>
                        <a:cs typeface="mohammad bold art 1" pitchFamily="2" charset="-78"/>
                      </a:endParaRPr>
                    </a:p>
                  </a:txBody>
                  <a:tcPr anchor="ctr"/>
                </a:tc>
              </a:tr>
            </a:tbl>
          </a:graphicData>
        </a:graphic>
      </p:graphicFrame>
    </p:spTree>
    <p:extLst>
      <p:ext uri="{BB962C8B-B14F-4D97-AF65-F5344CB8AC3E}">
        <p14:creationId xmlns:p14="http://schemas.microsoft.com/office/powerpoint/2010/main" val="2917602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a:solidFill>
                  <a:schemeClr val="tx2"/>
                </a:solidFill>
                <a:cs typeface="mohammad bold art 1" pitchFamily="2" charset="-78"/>
              </a:rPr>
              <a:t>ضوابط إدارة المحافظ الاستثمارية</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8</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Content Placeholder 2"/>
          <p:cNvSpPr>
            <a:spLocks noGrp="1"/>
          </p:cNvSpPr>
          <p:nvPr>
            <p:ph idx="1"/>
          </p:nvPr>
        </p:nvSpPr>
        <p:spPr>
          <a:xfrm>
            <a:off x="457200" y="1600200"/>
            <a:ext cx="8229600" cy="4525963"/>
          </a:xfrm>
        </p:spPr>
        <p:txBody>
          <a:bodyPr>
            <a:noAutofit/>
          </a:bodyPr>
          <a:lstStyle/>
          <a:p>
            <a:pPr marL="0" indent="0" algn="just" rtl="1" fontAlgn="base">
              <a:lnSpc>
                <a:spcPct val="150000"/>
              </a:lnSpc>
              <a:spcBef>
                <a:spcPct val="0"/>
              </a:spcBef>
              <a:spcAft>
                <a:spcPts val="600"/>
              </a:spcAft>
              <a:buNone/>
            </a:pPr>
            <a:r>
              <a:rPr lang="ar-KW" sz="2000" dirty="0" smtClean="0">
                <a:solidFill>
                  <a:schemeClr val="tx2"/>
                </a:solidFill>
                <a:latin typeface="Calibri" pitchFamily="34" charset="0"/>
                <a:cs typeface="mohammad bold art 1" pitchFamily="2" charset="-78"/>
              </a:rPr>
              <a:t>شملت قواعد إدارة المحافظ الاستثمارية للأوراق المالية مجموعة من الضوابط التي تتعلق بأعمال إدارة الشخص المرخص له للمحافظ الاستثمارية لصالح الغير، نورد منها الضوابط والالتزامات التالية:-</a:t>
            </a:r>
          </a:p>
          <a:p>
            <a:pPr marL="0" indent="0" algn="just" rtl="1" fontAlgn="base">
              <a:lnSpc>
                <a:spcPct val="150000"/>
              </a:lnSpc>
              <a:spcBef>
                <a:spcPct val="0"/>
              </a:spcBef>
              <a:spcAft>
                <a:spcPts val="600"/>
              </a:spcAft>
              <a:buNone/>
            </a:pPr>
            <a:r>
              <a:rPr lang="ar-KW" sz="1800" b="1" dirty="0">
                <a:solidFill>
                  <a:schemeClr val="tx2"/>
                </a:solidFill>
                <a:latin typeface="Calibri" pitchFamily="34" charset="0"/>
                <a:cs typeface="mohammad bold art 1" pitchFamily="2" charset="-78"/>
              </a:rPr>
              <a:t>	1) معرفة العميل.                                                5) العقود والاتفاقيات.     </a:t>
            </a:r>
          </a:p>
          <a:p>
            <a:pPr marL="0" indent="0" algn="just" rtl="1" fontAlgn="base">
              <a:lnSpc>
                <a:spcPct val="150000"/>
              </a:lnSpc>
              <a:spcBef>
                <a:spcPct val="0"/>
              </a:spcBef>
              <a:spcAft>
                <a:spcPts val="600"/>
              </a:spcAft>
              <a:buNone/>
            </a:pPr>
            <a:r>
              <a:rPr lang="ar-KW" sz="1800" b="1" dirty="0">
                <a:solidFill>
                  <a:schemeClr val="tx2"/>
                </a:solidFill>
                <a:latin typeface="Calibri" pitchFamily="34" charset="0"/>
                <a:cs typeface="mohammad bold art 1" pitchFamily="2" charset="-78"/>
              </a:rPr>
              <a:t>	2) الوفاء باحتياجات العميل.                               6) معاملات العملاء.</a:t>
            </a:r>
          </a:p>
          <a:p>
            <a:pPr marL="0" indent="0" algn="just" rtl="1" fontAlgn="base">
              <a:lnSpc>
                <a:spcPct val="150000"/>
              </a:lnSpc>
              <a:spcBef>
                <a:spcPct val="0"/>
              </a:spcBef>
              <a:spcAft>
                <a:spcPts val="600"/>
              </a:spcAft>
              <a:buNone/>
            </a:pPr>
            <a:r>
              <a:rPr lang="ar-KW" sz="1800" b="1" dirty="0">
                <a:solidFill>
                  <a:schemeClr val="tx2"/>
                </a:solidFill>
                <a:latin typeface="Calibri" pitchFamily="34" charset="0"/>
                <a:cs typeface="mohammad bold art 1" pitchFamily="2" charset="-78"/>
              </a:rPr>
              <a:t>	3) واجبات الرعاية.                                             7) الأتعاب والعمولات.</a:t>
            </a:r>
          </a:p>
          <a:p>
            <a:pPr marL="0" indent="0" algn="just" rtl="1" fontAlgn="base">
              <a:lnSpc>
                <a:spcPct val="150000"/>
              </a:lnSpc>
              <a:spcBef>
                <a:spcPct val="0"/>
              </a:spcBef>
              <a:spcAft>
                <a:spcPts val="600"/>
              </a:spcAft>
              <a:buNone/>
            </a:pPr>
            <a:r>
              <a:rPr lang="ar-KW" sz="1800" b="1" dirty="0">
                <a:solidFill>
                  <a:schemeClr val="tx2"/>
                </a:solidFill>
                <a:latin typeface="Calibri" pitchFamily="34" charset="0"/>
                <a:cs typeface="mohammad bold art 1" pitchFamily="2" charset="-78"/>
              </a:rPr>
              <a:t>	4) واجبات الأمانة.                                              8) تقارير العملاء.</a:t>
            </a:r>
          </a:p>
          <a:p>
            <a:pPr marL="0" indent="0" algn="just" rtl="1" fontAlgn="base">
              <a:lnSpc>
                <a:spcPct val="150000"/>
              </a:lnSpc>
              <a:spcBef>
                <a:spcPct val="0"/>
              </a:spcBef>
              <a:spcAft>
                <a:spcPts val="600"/>
              </a:spcAft>
              <a:buNone/>
            </a:pPr>
            <a:endParaRPr lang="ar-KW" sz="2000" dirty="0" smtClean="0">
              <a:solidFill>
                <a:schemeClr val="tx2"/>
              </a:solidFill>
              <a:latin typeface="Calibri" pitchFamily="34" charset="0"/>
              <a:cs typeface="mohammad bold art 1" pitchFamily="2" charset="-78"/>
            </a:endParaRPr>
          </a:p>
          <a:p>
            <a:pPr marL="0" indent="0" algn="just" rtl="1" fontAlgn="base">
              <a:lnSpc>
                <a:spcPct val="15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0" indent="0" algn="just" rtl="1" fontAlgn="base">
              <a:lnSpc>
                <a:spcPct val="150000"/>
              </a:lnSpc>
              <a:spcBef>
                <a:spcPct val="0"/>
              </a:spcBef>
              <a:spcAft>
                <a:spcPts val="600"/>
              </a:spcAft>
              <a:buNone/>
            </a:pPr>
            <a:endParaRPr lang="ar-KW" sz="2000" dirty="0" smtClean="0">
              <a:solidFill>
                <a:schemeClr val="tx2"/>
              </a:solidFill>
              <a:latin typeface="Calibri" pitchFamily="34" charset="0"/>
              <a:cs typeface="mohammad bold art 1" pitchFamily="2" charset="-78"/>
            </a:endParaRP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Tree>
    <p:extLst>
      <p:ext uri="{BB962C8B-B14F-4D97-AF65-F5344CB8AC3E}">
        <p14:creationId xmlns:p14="http://schemas.microsoft.com/office/powerpoint/2010/main" val="9535464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000" b="1" dirty="0">
                <a:solidFill>
                  <a:schemeClr val="tx2"/>
                </a:solidFill>
                <a:cs typeface="mohammad bold art 1" pitchFamily="2" charset="-78"/>
              </a:rPr>
              <a:t>ضوابط إدارة المحافظ الاستثمارية</a:t>
            </a:r>
            <a:endParaRPr lang="en-US" sz="3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9</a:t>
            </a:fld>
            <a:endParaRPr lang="en-US" dirty="0"/>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Content Placeholder 2"/>
          <p:cNvSpPr>
            <a:spLocks noGrp="1"/>
          </p:cNvSpPr>
          <p:nvPr>
            <p:ph idx="1"/>
          </p:nvPr>
        </p:nvSpPr>
        <p:spPr>
          <a:xfrm>
            <a:off x="457200" y="1600200"/>
            <a:ext cx="8229600" cy="4525963"/>
          </a:xfrm>
        </p:spPr>
        <p:txBody>
          <a:bodyPr>
            <a:noAutofit/>
          </a:bodyPr>
          <a:lstStyle/>
          <a:p>
            <a:pPr marL="0" indent="0" algn="just" rtl="1" fontAlgn="base">
              <a:lnSpc>
                <a:spcPct val="150000"/>
              </a:lnSpc>
              <a:spcBef>
                <a:spcPct val="0"/>
              </a:spcBef>
              <a:spcAft>
                <a:spcPts val="600"/>
              </a:spcAft>
              <a:buNone/>
            </a:pPr>
            <a:r>
              <a:rPr lang="ar-KW" sz="2000" b="1" u="sng" dirty="0" smtClean="0">
                <a:solidFill>
                  <a:schemeClr val="tx2"/>
                </a:solidFill>
                <a:latin typeface="Calibri" pitchFamily="34" charset="0"/>
                <a:cs typeface="mohammad bold art 1" pitchFamily="2" charset="-78"/>
              </a:rPr>
              <a:t>أولاً: معرفة العميل</a:t>
            </a:r>
          </a:p>
          <a:p>
            <a:pPr lvl="1" algn="just" rtl="1" fontAlgn="base">
              <a:lnSpc>
                <a:spcPct val="150000"/>
              </a:lnSpc>
              <a:spcBef>
                <a:spcPct val="0"/>
              </a:spcBef>
              <a:spcAft>
                <a:spcPts val="600"/>
              </a:spcAft>
              <a:buFont typeface="Wingdings" panose="05000000000000000000" pitchFamily="2" charset="2"/>
              <a:buChar char="ü"/>
            </a:pPr>
            <a:r>
              <a:rPr lang="ar-KW" sz="1800" dirty="0" smtClean="0">
                <a:solidFill>
                  <a:schemeClr val="tx2"/>
                </a:solidFill>
                <a:latin typeface="Calibri" pitchFamily="34" charset="0"/>
                <a:cs typeface="mohammad bold art 1" pitchFamily="2" charset="-78"/>
              </a:rPr>
              <a:t>التعرف </a:t>
            </a:r>
            <a:r>
              <a:rPr lang="ar-KW" sz="1800" dirty="0">
                <a:solidFill>
                  <a:schemeClr val="tx2"/>
                </a:solidFill>
                <a:latin typeface="Calibri" pitchFamily="34" charset="0"/>
                <a:cs typeface="mohammad bold art 1" pitchFamily="2" charset="-78"/>
              </a:rPr>
              <a:t>على الوضع المالي للعميل وخبرته في مجال الاستثمار، ومقدرته على تحمل المخاطر المرتبطة بالاستثمار في سوق الأوراق المالية.</a:t>
            </a:r>
          </a:p>
          <a:p>
            <a:pPr lvl="1" algn="just" rtl="1" fontAlgn="base">
              <a:lnSpc>
                <a:spcPct val="150000"/>
              </a:lnSpc>
              <a:spcBef>
                <a:spcPct val="0"/>
              </a:spcBef>
              <a:spcAft>
                <a:spcPts val="600"/>
              </a:spcAft>
              <a:buFont typeface="Wingdings" panose="05000000000000000000" pitchFamily="2" charset="2"/>
              <a:buChar char="ü"/>
            </a:pPr>
            <a:r>
              <a:rPr lang="ar-KW" sz="1800" dirty="0">
                <a:solidFill>
                  <a:schemeClr val="tx2"/>
                </a:solidFill>
                <a:latin typeface="Calibri" pitchFamily="34" charset="0"/>
                <a:cs typeface="mohammad bold art 1" pitchFamily="2" charset="-78"/>
              </a:rPr>
              <a:t>تختلف التوصية أو المشورة المقدمة للعملاء من عميل لآخر، حيث يجب أن تكون النصائح والتوصيات على بيع أو شراء الأوراق المالية ملائمة ومفصلة لكل عميل على حده، وفقاً لمحددات مختلفة.</a:t>
            </a:r>
          </a:p>
          <a:p>
            <a:pPr lvl="1" algn="just" rtl="1" fontAlgn="base">
              <a:lnSpc>
                <a:spcPct val="150000"/>
              </a:lnSpc>
              <a:spcBef>
                <a:spcPct val="0"/>
              </a:spcBef>
              <a:spcAft>
                <a:spcPts val="600"/>
              </a:spcAft>
              <a:buFont typeface="Wingdings" panose="05000000000000000000" pitchFamily="2" charset="2"/>
              <a:buChar char="ü"/>
            </a:pPr>
            <a:r>
              <a:rPr lang="ar-KW" sz="1800" dirty="0">
                <a:solidFill>
                  <a:schemeClr val="tx2"/>
                </a:solidFill>
                <a:latin typeface="Calibri" pitchFamily="34" charset="0"/>
                <a:cs typeface="mohammad bold art 1" pitchFamily="2" charset="-78"/>
              </a:rPr>
              <a:t>عند تقديم </a:t>
            </a:r>
            <a:r>
              <a:rPr lang="ar-KW" sz="1800" dirty="0" smtClean="0">
                <a:solidFill>
                  <a:schemeClr val="tx2"/>
                </a:solidFill>
                <a:latin typeface="Calibri" pitchFamily="34" charset="0"/>
                <a:cs typeface="mohammad bold art 1" pitchFamily="2" charset="-78"/>
              </a:rPr>
              <a:t>المشورة </a:t>
            </a:r>
            <a:r>
              <a:rPr lang="ar-KW" sz="1800" dirty="0">
                <a:solidFill>
                  <a:schemeClr val="tx2"/>
                </a:solidFill>
                <a:latin typeface="Calibri" pitchFamily="34" charset="0"/>
                <a:cs typeface="mohammad bold art 1" pitchFamily="2" charset="-78"/>
              </a:rPr>
              <a:t>أو التوصية </a:t>
            </a:r>
            <a:r>
              <a:rPr lang="ar-KW" sz="1800" dirty="0" smtClean="0">
                <a:solidFill>
                  <a:schemeClr val="tx2"/>
                </a:solidFill>
                <a:latin typeface="Calibri" pitchFamily="34" charset="0"/>
                <a:cs typeface="mohammad bold art 1" pitchFamily="2" charset="-78"/>
              </a:rPr>
              <a:t>على </a:t>
            </a:r>
            <a:r>
              <a:rPr lang="ar-KW" sz="1800" dirty="0">
                <a:solidFill>
                  <a:schemeClr val="tx2"/>
                </a:solidFill>
                <a:latin typeface="Calibri" pitchFamily="34" charset="0"/>
                <a:cs typeface="mohammad bold art 1" pitchFamily="2" charset="-78"/>
              </a:rPr>
              <a:t>بيع أو شراء الأوراق المالية للعميل يجب على الشخص المرخص له الأخذ بعين الاعتبار </a:t>
            </a:r>
            <a:r>
              <a:rPr lang="ar-KW" sz="1800" dirty="0" smtClean="0">
                <a:solidFill>
                  <a:schemeClr val="tx2"/>
                </a:solidFill>
                <a:latin typeface="Calibri" pitchFamily="34" charset="0"/>
                <a:cs typeface="mohammad bold art 1" pitchFamily="2" charset="-78"/>
              </a:rPr>
              <a:t>تصنيف </a:t>
            </a:r>
            <a:r>
              <a:rPr lang="ar-KW" sz="1800" dirty="0">
                <a:solidFill>
                  <a:schemeClr val="tx2"/>
                </a:solidFill>
                <a:latin typeface="Calibri" pitchFamily="34" charset="0"/>
                <a:cs typeface="mohammad bold art 1" pitchFamily="2" charset="-78"/>
              </a:rPr>
              <a:t>العميل وظروفه ومركزه المالي بالإضافة إلى استراتيجية الاستثمار  المتبعة في محفظته الاستثمارية.</a:t>
            </a:r>
          </a:p>
          <a:p>
            <a:pPr lvl="1" algn="just" rtl="1" fontAlgn="base">
              <a:lnSpc>
                <a:spcPct val="150000"/>
              </a:lnSpc>
              <a:spcBef>
                <a:spcPct val="0"/>
              </a:spcBef>
              <a:spcAft>
                <a:spcPts val="600"/>
              </a:spcAft>
              <a:buFont typeface="Wingdings" panose="05000000000000000000" pitchFamily="2" charset="2"/>
              <a:buChar char="ü"/>
            </a:pPr>
            <a:endParaRPr lang="en-US" sz="1800" dirty="0">
              <a:solidFill>
                <a:schemeClr val="tx2"/>
              </a:solidFill>
              <a:latin typeface="Calibri" pitchFamily="34" charset="0"/>
              <a:cs typeface="mohammad bold art 1" pitchFamily="2" charset="-78"/>
            </a:endParaRP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spTree>
    <p:extLst>
      <p:ext uri="{BB962C8B-B14F-4D97-AF65-F5344CB8AC3E}">
        <p14:creationId xmlns:p14="http://schemas.microsoft.com/office/powerpoint/2010/main" val="5338568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8337</TotalTime>
  <Words>1978</Words>
  <Application>Microsoft Office PowerPoint</Application>
  <PresentationFormat>On-screen Show (4:3)</PresentationFormat>
  <Paragraphs>204</Paragraphs>
  <Slides>25</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microsoft sans serif</vt:lpstr>
      <vt:lpstr>mohammad bold art 1</vt:lpstr>
      <vt:lpstr>Wingdings</vt:lpstr>
      <vt:lpstr>Office Theme</vt:lpstr>
      <vt:lpstr>ورشة عمل </vt:lpstr>
      <vt:lpstr>المقدمــــــــة</vt:lpstr>
      <vt:lpstr>(يتبع) المقدمــــــــة</vt:lpstr>
      <vt:lpstr>نبذة تاريخية</vt:lpstr>
      <vt:lpstr>مزاولة نشاط إدارة المحافظ  الاستثمارية</vt:lpstr>
      <vt:lpstr>محتوى أعمال الورشة</vt:lpstr>
      <vt:lpstr>الكتاب المتعلق بموضوع الورشة</vt:lpstr>
      <vt:lpstr>ضوابط إدارة المحافظ الاستثمارية</vt:lpstr>
      <vt:lpstr>ضوابط إدارة المحافظ الاستثمارية</vt:lpstr>
      <vt:lpstr>ضوابط إدارة المحافظ الاستثمارية</vt:lpstr>
      <vt:lpstr>ضوابط إدارة المحافظ الاستثمارية</vt:lpstr>
      <vt:lpstr>ضوابط إدارة المحافظ الاستثمارية</vt:lpstr>
      <vt:lpstr>ضوابط إدارة المحافظ الاستثمارية</vt:lpstr>
      <vt:lpstr>ضوابط إدارة المحافظ الاستثمارية</vt:lpstr>
      <vt:lpstr>ضوابط إدارة المحافظ الاستثمارية</vt:lpstr>
      <vt:lpstr>ضوابط إدارة المحافظ الاستثمارية</vt:lpstr>
      <vt:lpstr>ضوابط إدارة المحافظ الاستثمارية</vt:lpstr>
      <vt:lpstr>ضوابط إدارة المحافظ الاستثمارية</vt:lpstr>
      <vt:lpstr>نظم الضبط والرقابة الداخلية</vt:lpstr>
      <vt:lpstr>متطلبات ومحددات عامة</vt:lpstr>
      <vt:lpstr>(يتبع) متطلبات ومحددات عامة</vt:lpstr>
      <vt:lpstr>تقارير هيئة أسواق المال</vt:lpstr>
      <vt:lpstr>تقارير هيئة أسواق المال</vt:lpstr>
      <vt:lpstr>الأحكام الانتقالية</vt:lpstr>
      <vt:lpstr>شــكــراً</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Fatima Onaissi</cp:lastModifiedBy>
  <cp:revision>183</cp:revision>
  <cp:lastPrinted>2015-11-18T08:18:02Z</cp:lastPrinted>
  <dcterms:created xsi:type="dcterms:W3CDTF">2014-09-25T11:33:14Z</dcterms:created>
  <dcterms:modified xsi:type="dcterms:W3CDTF">2015-12-02T07:16:18Z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79e7c210-e514-49d1-afa9-1a8eefd96159</vt:lpwstr>
  </property>
  <property fmtid="{D5CDD505-2E9C-101B-9397-08002B2CF9AE}" pid="3" name="CMAClassification">
    <vt:lpwstr>Public</vt:lpwstr>
  </property>
</Properties>
</file>